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33" r:id="rId3"/>
    <p:sldId id="300" r:id="rId4"/>
    <p:sldId id="301" r:id="rId5"/>
    <p:sldId id="342" r:id="rId6"/>
    <p:sldId id="292" r:id="rId7"/>
    <p:sldId id="338" r:id="rId8"/>
    <p:sldId id="260" r:id="rId9"/>
    <p:sldId id="379" r:id="rId10"/>
    <p:sldId id="380" r:id="rId11"/>
    <p:sldId id="261" r:id="rId12"/>
    <p:sldId id="376" r:id="rId13"/>
    <p:sldId id="340" r:id="rId14"/>
    <p:sldId id="344" r:id="rId15"/>
    <p:sldId id="381" r:id="rId16"/>
    <p:sldId id="328" r:id="rId17"/>
    <p:sldId id="382" r:id="rId18"/>
    <p:sldId id="341" r:id="rId19"/>
    <p:sldId id="368" r:id="rId20"/>
    <p:sldId id="297" r:id="rId21"/>
    <p:sldId id="302" r:id="rId22"/>
    <p:sldId id="312" r:id="rId23"/>
    <p:sldId id="343" r:id="rId24"/>
    <p:sldId id="314" r:id="rId25"/>
    <p:sldId id="325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arneri, Claudia" initials="GC" lastIdx="0" clrIdx="0"/>
  <p:cmAuthor id="2" name="Henrike Arnold" initials="HA" lastIdx="5" clrIdx="1">
    <p:extLst/>
  </p:cmAuthor>
  <p:cmAuthor id="3" name="Henrike" initials="H" lastIdx="22" clrIdx="2">
    <p:extLst/>
  </p:cmAuthor>
  <p:cmAuthor id="4" name="Annalena Wirth" initials="AW" lastIdx="2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B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86" autoAdjust="0"/>
    <p:restoredTop sz="94165" autoAdjust="0"/>
  </p:normalViewPr>
  <p:slideViewPr>
    <p:cSldViewPr snapToGrid="0">
      <p:cViewPr varScale="1">
        <p:scale>
          <a:sx n="107" d="100"/>
          <a:sy n="107" d="100"/>
        </p:scale>
        <p:origin x="12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0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	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B5-48EC-A13B-B711DD6924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B5-48EC-A13B-B711DD6924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B5-48EC-A13B-B711DD6924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B5-48EC-A13B-B711DD6924DB}"/>
              </c:ext>
            </c:extLst>
          </c:dPt>
          <c:dLbls>
            <c:dLbl>
              <c:idx val="0"/>
              <c:layout>
                <c:manualLayout>
                  <c:x val="-0.19421329789172412"/>
                  <c:y val="0.10791990217120441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/>
                      <a:t>Zentral</a:t>
                    </a:r>
                    <a:r>
                      <a:rPr lang="en-US" sz="1500" dirty="0"/>
                      <a:t>  </a:t>
                    </a:r>
                  </a:p>
                  <a:p>
                    <a:fld id="{A94FBE26-D753-4AB2-BAF6-BF27FEB39959}" type="VALUE">
                      <a:rPr lang="en-US" sz="1500" smtClean="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DB5-48EC-A13B-B711DD6924DB}"/>
                </c:ext>
              </c:extLst>
            </c:dLbl>
            <c:dLbl>
              <c:idx val="1"/>
              <c:layout>
                <c:manualLayout>
                  <c:x val="2.6381583034646591E-2"/>
                  <c:y val="-0.19829648676457584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/>
                      <a:t>Fachschaften</a:t>
                    </a:r>
                    <a:r>
                      <a:rPr lang="en-US" sz="1500" dirty="0"/>
                      <a:t> 4,50 €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B5-48EC-A13B-B711DD6924DB}"/>
                </c:ext>
              </c:extLst>
            </c:dLbl>
            <c:dLbl>
              <c:idx val="2"/>
              <c:layout>
                <c:manualLayout>
                  <c:x val="0.15100302397750728"/>
                  <c:y val="-2.4291404409932981E-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/>
                      <a:t>Theater</a:t>
                    </a:r>
                  </a:p>
                  <a:p>
                    <a:fld id="{80E022BE-F146-4A28-8C55-03F804935C9C}" type="VALUE">
                      <a:rPr lang="en-US" sz="1500" smtClean="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DB5-48EC-A13B-B711DD6924DB}"/>
                </c:ext>
              </c:extLst>
            </c:dLbl>
            <c:dLbl>
              <c:idx val="3"/>
              <c:layout>
                <c:manualLayout>
                  <c:x val="0.10499737286235035"/>
                  <c:y val="0.16967533420149353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err="1"/>
                      <a:t>Nextbike</a:t>
                    </a:r>
                    <a:endParaRPr lang="en-US" sz="1500" dirty="0"/>
                  </a:p>
                  <a:p>
                    <a:fld id="{1272A5EC-AB86-4639-9EF6-DA354E66F99C}" type="VALUE">
                      <a:rPr lang="en-US" sz="1500"/>
                      <a:pPr/>
                      <a:t>[WERT]</a:t>
                    </a:fld>
                    <a:endParaRPr lang="de-D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DB5-48EC-A13B-B711DD692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Tabelle1!$A$1:$D$1</c:f>
              <c:numCache>
                <c:formatCode>"€"#,##0.00_);[Red]\("€"#,##0.00\)</c:formatCode>
                <c:ptCount val="4"/>
                <c:pt idx="0">
                  <c:v>5.5</c:v>
                </c:pt>
                <c:pt idx="1">
                  <c:v>4.5</c:v>
                </c:pt>
                <c:pt idx="2">
                  <c:v>2.5</c:v>
                </c:pt>
                <c:pt idx="3">
                  <c:v>2.5499999999999998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B5-48EC-A13B-B711DD692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3B244-CC23-4B18-A7A8-ACF13858F1FB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99293-CF13-45B8-B182-4AB82B899A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70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46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Antirassismus</a:t>
            </a:r>
          </a:p>
          <a:p>
            <a:r>
              <a:rPr lang="de-DE" dirty="0"/>
              <a:t>EDV</a:t>
            </a:r>
          </a:p>
          <a:p>
            <a:r>
              <a:rPr lang="de-DE" dirty="0"/>
              <a:t>Gremien</a:t>
            </a:r>
          </a:p>
          <a:p>
            <a:r>
              <a:rPr lang="de-DE" dirty="0" err="1"/>
              <a:t>LeLe</a:t>
            </a:r>
            <a:endParaRPr lang="de-DE" dirty="0"/>
          </a:p>
          <a:p>
            <a:r>
              <a:rPr lang="de-DE" dirty="0"/>
              <a:t>Politische Bildung</a:t>
            </a:r>
          </a:p>
          <a:p>
            <a:endParaRPr lang="de-DE" dirty="0"/>
          </a:p>
          <a:p>
            <a:r>
              <a:rPr lang="de-DE" dirty="0"/>
              <a:t>Autonom</a:t>
            </a:r>
          </a:p>
          <a:p>
            <a:r>
              <a:rPr lang="de-DE" dirty="0"/>
              <a:t>Gesundheit</a:t>
            </a:r>
          </a:p>
          <a:p>
            <a:r>
              <a:rPr lang="de-DE" dirty="0" err="1"/>
              <a:t>IT‘s</a:t>
            </a:r>
            <a:r>
              <a:rPr lang="de-DE" dirty="0"/>
              <a:t> </a:t>
            </a:r>
            <a:r>
              <a:rPr lang="de-DE" dirty="0" err="1"/>
              <a:t>FuN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418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Erklären,</a:t>
            </a:r>
            <a:r>
              <a:rPr lang="de-DE" baseline="0" dirty="0"/>
              <a:t> wie man einen AK gründet!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977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99293-CF13-45B8-B182-4AB82B899A2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85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131B0-7DBE-BB48-8ACC-4F5C8C544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209C0C-45EF-434F-A8D1-96BAE179F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816EF5-CFF5-7B47-B8EB-0DBBD7C8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81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26A34-7BD2-EA4C-911E-74194ACFA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5159F9E-0D78-E145-8447-2149A8AF0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295E65-78C2-FB42-8F3F-BEBC84D3A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9589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0742CAF-34AC-674B-B6D1-EEADE27C2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E59D4B-7AD9-A547-BC44-17FC8DF46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E6625B-02AE-6047-880B-54F0643A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7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E5028-F963-9341-9DC1-E9C441B7F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593E73-B234-7646-BEDF-7A113010A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7739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80DE37-F92D-0441-852A-4275F7A9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33C152-65E0-3D4A-8C33-517C03EAC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105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CF538-4119-A349-B66B-BFF98B973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60483E-8EE6-ED43-B239-7BB07BE0AD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F72382-5C95-CF4F-978B-818B3E762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611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A654D-B88A-C145-966E-67F8D757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08E8F21-7A8E-2243-B5E5-DC28DC9D8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97CDE8-589B-2140-BD05-2F21FAA95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361EA0-0027-B54B-A0A2-D81CB2245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6341999-D3CC-5146-90FB-1F933E6C2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D09C63A-DA90-2A40-ABB3-248A186A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5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9319F-C608-6949-999C-23A9E792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F51D06-9364-934B-9F87-6FE3B864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61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A174EA-2E13-CB4B-800B-7BD640670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50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68CB4-62B1-B04B-A1D7-59798C4C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D73EC5-3923-2440-9457-34FD95AA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5A9716-2F16-E541-827B-3F419A9AF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5C9621-ECDB-8E41-9094-E6E3E44B5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68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56D49-D01E-9148-BAC5-970D3E151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452351C-075A-9243-96BF-706C2AC43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E45E522-6B31-754E-B3B0-80AFEE19C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A0B8111-E1A9-574B-9BBD-02A2944C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95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C1AADA69-C3BA-4B43-B36E-840E5A262EA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43000"/>
          </a:blip>
          <a:srcRect r="15958" b="16484"/>
          <a:stretch/>
        </p:blipFill>
        <p:spPr>
          <a:xfrm>
            <a:off x="5672138" y="528639"/>
            <a:ext cx="6519863" cy="6329362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FEB340C-01B2-594E-BF0B-F9CBB1D0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B8CE3F-AE28-0B4A-B99A-1507468F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A9168F-E5DA-7944-A856-827C9E9BC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F2283-F524-4947-A032-ED612F5A4A18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4" y="5575539"/>
            <a:ext cx="2774578" cy="10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3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Arno Pro" panose="02020502040506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no Pro" panose="02020502040506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201CB-B7FE-4611-BD8C-99B799B60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752" y="2996693"/>
            <a:ext cx="9144000" cy="3612759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Die Verfasste Studierendenschaft der Universität Heidelberg</a:t>
            </a:r>
            <a:br>
              <a:rPr lang="de-DE" b="1" dirty="0"/>
            </a:br>
            <a:br>
              <a:rPr lang="de-DE" sz="1800" b="1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2FC2E2-E834-4CB7-B919-9015DBA98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0234" y="6386455"/>
            <a:ext cx="6867477" cy="709609"/>
          </a:xfrm>
        </p:spPr>
        <p:txBody>
          <a:bodyPr>
            <a:normAutofit/>
          </a:bodyPr>
          <a:lstStyle/>
          <a:p>
            <a:r>
              <a:rPr lang="de-DE" sz="1400" dirty="0"/>
              <a:t>Stand: 07.10.2023</a:t>
            </a:r>
          </a:p>
        </p:txBody>
      </p:sp>
    </p:spTree>
    <p:extLst>
      <p:ext uri="{BB962C8B-B14F-4D97-AF65-F5344CB8AC3E}">
        <p14:creationId xmlns:p14="http://schemas.microsoft.com/office/powerpoint/2010/main" val="765597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16CE-2DC3-4440-B2FA-B81781E4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6" y="0"/>
            <a:ext cx="10515600" cy="1325563"/>
          </a:xfrm>
        </p:spPr>
        <p:txBody>
          <a:bodyPr/>
          <a:lstStyle/>
          <a:p>
            <a:r>
              <a:rPr lang="de-DE" b="1" dirty="0"/>
              <a:t>Referate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3E52A-844E-4C51-A5AF-9C66555A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76" y="1154640"/>
            <a:ext cx="3042622" cy="435133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Antirassismus </a:t>
            </a:r>
          </a:p>
          <a:p>
            <a:r>
              <a:rPr lang="de-DE" dirty="0"/>
              <a:t>Außenreferat </a:t>
            </a:r>
          </a:p>
          <a:p>
            <a:r>
              <a:rPr lang="de-DE" dirty="0"/>
              <a:t>IT </a:t>
            </a:r>
          </a:p>
          <a:p>
            <a:r>
              <a:rPr lang="de-DE" dirty="0"/>
              <a:t>Finanzen </a:t>
            </a:r>
          </a:p>
          <a:p>
            <a:r>
              <a:rPr lang="de-DE" dirty="0"/>
              <a:t>Gesundheit </a:t>
            </a:r>
          </a:p>
          <a:p>
            <a:r>
              <a:rPr lang="de-DE" dirty="0"/>
              <a:t>Gremien </a:t>
            </a:r>
          </a:p>
          <a:p>
            <a:r>
              <a:rPr lang="de-DE" dirty="0"/>
              <a:t>Inneres </a:t>
            </a:r>
          </a:p>
          <a:p>
            <a:r>
              <a:rPr lang="de-DE" dirty="0"/>
              <a:t>Internationales </a:t>
            </a:r>
          </a:p>
          <a:p>
            <a:r>
              <a:rPr lang="de-DE" dirty="0" err="1"/>
              <a:t>IT’s</a:t>
            </a:r>
            <a:r>
              <a:rPr lang="de-DE" dirty="0"/>
              <a:t> </a:t>
            </a:r>
            <a:r>
              <a:rPr lang="de-DE" dirty="0" err="1"/>
              <a:t>FuN</a:t>
            </a:r>
            <a:r>
              <a:rPr lang="de-DE" dirty="0"/>
              <a:t> </a:t>
            </a:r>
          </a:p>
          <a:p>
            <a:r>
              <a:rPr lang="de-DE" dirty="0"/>
              <a:t>Kultur und Sport 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BDAB1615-9EC5-4A19-B2A4-986A7B0084A1}"/>
              </a:ext>
            </a:extLst>
          </p:cNvPr>
          <p:cNvSpPr txBox="1">
            <a:spLocks/>
          </p:cNvSpPr>
          <p:nvPr/>
        </p:nvSpPr>
        <p:spPr>
          <a:xfrm>
            <a:off x="4003458" y="1063517"/>
            <a:ext cx="392044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/>
                </a:solidFill>
                <a:latin typeface="Arno Pro" panose="020205020405060204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bg1"/>
                </a:solidFill>
                <a:latin typeface="Arno Pro" panose="020205020405060204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/>
                </a:solidFill>
                <a:latin typeface="Arno Pro" panose="020205020405060204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Arno Pro" panose="02020502040506020403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bg1"/>
                </a:solidFill>
                <a:latin typeface="Arno Pro" panose="020205020405060204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Lehramt </a:t>
            </a:r>
          </a:p>
          <a:p>
            <a:r>
              <a:rPr lang="de-DE" sz="2400" dirty="0"/>
              <a:t>Lehre und Lernen </a:t>
            </a:r>
          </a:p>
          <a:p>
            <a:r>
              <a:rPr lang="de-DE" sz="2400" dirty="0"/>
              <a:t>Öko </a:t>
            </a:r>
          </a:p>
          <a:p>
            <a:r>
              <a:rPr lang="de-DE" sz="2400" dirty="0"/>
              <a:t>Politische Bildung </a:t>
            </a:r>
          </a:p>
          <a:p>
            <a:r>
              <a:rPr lang="de-DE" sz="2400" dirty="0"/>
              <a:t>QSM </a:t>
            </a:r>
          </a:p>
          <a:p>
            <a:r>
              <a:rPr lang="de-DE" sz="2400" dirty="0"/>
              <a:t>Queer </a:t>
            </a:r>
          </a:p>
          <a:p>
            <a:r>
              <a:rPr lang="de-DE" sz="2400" dirty="0"/>
              <a:t>Soziales </a:t>
            </a:r>
          </a:p>
          <a:p>
            <a:r>
              <a:rPr lang="de-DE" sz="2400" dirty="0" err="1"/>
              <a:t>StuWe</a:t>
            </a:r>
            <a:r>
              <a:rPr lang="de-DE" sz="2400" dirty="0"/>
              <a:t> </a:t>
            </a:r>
          </a:p>
          <a:p>
            <a:r>
              <a:rPr lang="de-DE" sz="2400" dirty="0"/>
              <a:t>Verkehr und Kommunales</a:t>
            </a: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368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16CE-2DC3-4440-B2FA-B81781E4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576" y="0"/>
            <a:ext cx="10515600" cy="1325563"/>
          </a:xfrm>
        </p:spPr>
        <p:txBody>
          <a:bodyPr/>
          <a:lstStyle/>
          <a:p>
            <a:r>
              <a:rPr lang="de-DE" b="1" dirty="0"/>
              <a:t>Die Referate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3E52A-844E-4C51-A5AF-9C66555A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58" y="104522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arbeiten in ihrem Themenbereich</a:t>
            </a:r>
          </a:p>
          <a:p>
            <a:r>
              <a:rPr lang="de-DE" dirty="0"/>
              <a:t>sind an Beschlüsse des StuRa gebunden</a:t>
            </a:r>
          </a:p>
          <a:p>
            <a:r>
              <a:rPr lang="de-DE" dirty="0"/>
              <a:t>bereiten ggf. StuRa-Beschlüsse vor </a:t>
            </a:r>
          </a:p>
          <a:p>
            <a:r>
              <a:rPr lang="de-DE" dirty="0"/>
              <a:t>bestehen aus 1-4 Personen</a:t>
            </a:r>
          </a:p>
          <a:p>
            <a:r>
              <a:rPr lang="de-DE" dirty="0"/>
              <a:t>bearbeiten Anfragen</a:t>
            </a:r>
          </a:p>
          <a:p>
            <a:r>
              <a:rPr lang="de-DE" dirty="0"/>
              <a:t>unterstützen Gruppen / Initiativen / Projekte</a:t>
            </a:r>
          </a:p>
          <a:p>
            <a:r>
              <a:rPr lang="de-DE" dirty="0"/>
              <a:t>können Finanzbeschlüsse bis </a:t>
            </a:r>
            <a:br>
              <a:rPr lang="de-DE" dirty="0"/>
            </a:br>
            <a:r>
              <a:rPr lang="de-DE" dirty="0"/>
              <a:t>max. 400€ treffen</a:t>
            </a:r>
          </a:p>
          <a:p>
            <a:r>
              <a:rPr lang="de-DE" dirty="0"/>
              <a:t>vernetzen sich landes- und bundesweit</a:t>
            </a:r>
          </a:p>
        </p:txBody>
      </p:sp>
    </p:spTree>
    <p:extLst>
      <p:ext uri="{BB962C8B-B14F-4D97-AF65-F5344CB8AC3E}">
        <p14:creationId xmlns:p14="http://schemas.microsoft.com/office/powerpoint/2010/main" val="94247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416CE-2DC3-4440-B2FA-B81781E4B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349" y="18175"/>
            <a:ext cx="10515600" cy="1325563"/>
          </a:xfrm>
        </p:spPr>
        <p:txBody>
          <a:bodyPr/>
          <a:lstStyle/>
          <a:p>
            <a:r>
              <a:rPr lang="de-DE" b="1" dirty="0"/>
              <a:t>Autonome Referate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33E52A-844E-4C51-A5AF-9C66555A4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49" y="1343738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vertreten Gruppen von gesellschaftlich benachteiligte Studierenden (Selbstvertretung)</a:t>
            </a:r>
          </a:p>
          <a:p>
            <a:r>
              <a:rPr lang="de-DE" dirty="0"/>
              <a:t>wirken der Benachteiligung an der Hochschule und in der Gesellschaft entgegen</a:t>
            </a:r>
          </a:p>
          <a:p>
            <a:r>
              <a:rPr lang="de-DE" dirty="0"/>
              <a:t>beraten die VS</a:t>
            </a:r>
          </a:p>
          <a:p>
            <a:r>
              <a:rPr lang="de-DE" dirty="0"/>
              <a:t>unterstützen Gruppen / Initiativen / Projekte</a:t>
            </a:r>
          </a:p>
          <a:p>
            <a:r>
              <a:rPr lang="de-DE" dirty="0"/>
              <a:t>eigenes Budget</a:t>
            </a:r>
          </a:p>
          <a:p>
            <a:r>
              <a:rPr lang="de-DE" dirty="0"/>
              <a:t>vernetzen sich landes- und bundesweit</a:t>
            </a:r>
          </a:p>
        </p:txBody>
      </p:sp>
    </p:spTree>
    <p:extLst>
      <p:ext uri="{BB962C8B-B14F-4D97-AF65-F5344CB8AC3E}">
        <p14:creationId xmlns:p14="http://schemas.microsoft.com/office/powerpoint/2010/main" val="360219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D9D44-C3D6-DB4B-8669-2479EEF94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649" y="3261913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Arbeitskreise</a:t>
            </a:r>
          </a:p>
        </p:txBody>
      </p:sp>
    </p:spTree>
    <p:extLst>
      <p:ext uri="{BB962C8B-B14F-4D97-AF65-F5344CB8AC3E}">
        <p14:creationId xmlns:p14="http://schemas.microsoft.com/office/powerpoint/2010/main" val="125920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D3B64C-1AB5-4C68-8E30-AC85D445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1" y="247430"/>
            <a:ext cx="10515600" cy="1325563"/>
          </a:xfrm>
        </p:spPr>
        <p:txBody>
          <a:bodyPr/>
          <a:lstStyle/>
          <a:p>
            <a:r>
              <a:rPr lang="de-DE" b="1" dirty="0"/>
              <a:t>Arbeitskreise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5732A4-62E8-450D-983C-3C244570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011" y="1345791"/>
            <a:ext cx="1093578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600" dirty="0"/>
              <a:t>AK 4EU+, AK Appel </a:t>
            </a:r>
            <a:r>
              <a:rPr lang="de-DE" sz="3600" dirty="0" err="1"/>
              <a:t>un´Ei</a:t>
            </a:r>
            <a:r>
              <a:rPr lang="de-DE" sz="3600" dirty="0"/>
              <a:t>, AK Archiv, </a:t>
            </a:r>
            <a:br>
              <a:rPr lang="de-DE" sz="3600" dirty="0"/>
            </a:br>
            <a:r>
              <a:rPr lang="de-DE" sz="3600" dirty="0"/>
              <a:t>AG Barrierefreiheit, AG </a:t>
            </a:r>
            <a:r>
              <a:rPr lang="de-DE" sz="3600" dirty="0" err="1"/>
              <a:t>Fachrat</a:t>
            </a:r>
            <a:r>
              <a:rPr lang="de-DE" sz="3600" dirty="0"/>
              <a:t>, AG Garten, </a:t>
            </a:r>
            <a:br>
              <a:rPr lang="de-DE" sz="3600" dirty="0"/>
            </a:br>
            <a:r>
              <a:rPr lang="de-DE" sz="3600" dirty="0"/>
              <a:t>AK Lehre und Lernen, AK Lehramt, AK Räume, </a:t>
            </a:r>
            <a:br>
              <a:rPr lang="de-DE" sz="3600" dirty="0"/>
            </a:br>
            <a:r>
              <a:rPr lang="de-DE" sz="3600" dirty="0"/>
              <a:t>AK Rechtsberatung, AK Strukturen, </a:t>
            </a:r>
            <a:br>
              <a:rPr lang="de-DE" sz="3600" dirty="0"/>
            </a:br>
            <a:r>
              <a:rPr lang="de-DE" sz="3600" dirty="0"/>
              <a:t>AK </a:t>
            </a:r>
            <a:r>
              <a:rPr lang="de-DE" sz="3600" dirty="0" err="1"/>
              <a:t>URRmEL</a:t>
            </a:r>
            <a:r>
              <a:rPr lang="de-DE" sz="3600" dirty="0"/>
              <a:t>, AG Wahlen</a:t>
            </a:r>
          </a:p>
        </p:txBody>
      </p:sp>
    </p:spTree>
    <p:extLst>
      <p:ext uri="{BB962C8B-B14F-4D97-AF65-F5344CB8AC3E}">
        <p14:creationId xmlns:p14="http://schemas.microsoft.com/office/powerpoint/2010/main" val="162809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8D9D44-C3D6-DB4B-8669-2479EEF94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497" y="3216193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Fachschaften</a:t>
            </a:r>
          </a:p>
        </p:txBody>
      </p:sp>
    </p:spTree>
    <p:extLst>
      <p:ext uri="{BB962C8B-B14F-4D97-AF65-F5344CB8AC3E}">
        <p14:creationId xmlns:p14="http://schemas.microsoft.com/office/powerpoint/2010/main" val="1749214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Fachschaften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38288"/>
            <a:ext cx="10515600" cy="4351338"/>
          </a:xfrm>
        </p:spPr>
        <p:txBody>
          <a:bodyPr>
            <a:normAutofit/>
          </a:bodyPr>
          <a:lstStyle/>
          <a:p>
            <a:r>
              <a:rPr lang="de-DE" dirty="0"/>
              <a:t>Jedes Fach hat eine Fachschaft </a:t>
            </a:r>
            <a:r>
              <a:rPr lang="de-DE" dirty="0">
                <a:sym typeface="Wingdings" panose="05000000000000000000" pitchFamily="2" charset="2"/>
              </a:rPr>
              <a:t> 49 Fachschaften</a:t>
            </a:r>
          </a:p>
          <a:p>
            <a:r>
              <a:rPr lang="de-DE" dirty="0">
                <a:sym typeface="Wingdings" panose="05000000000000000000" pitchFamily="2" charset="2"/>
              </a:rPr>
              <a:t>Kümmern sich um Belange der Studierenden in deinem Fach</a:t>
            </a:r>
          </a:p>
          <a:p>
            <a:r>
              <a:rPr lang="de-DE" dirty="0">
                <a:sym typeface="Wingdings" panose="05000000000000000000" pitchFamily="2" charset="2"/>
              </a:rPr>
              <a:t>Verwalten Budget der Fachschaft</a:t>
            </a:r>
          </a:p>
          <a:p>
            <a:r>
              <a:rPr lang="de-DE" dirty="0">
                <a:sym typeface="Wingdings" panose="05000000000000000000" pitchFamily="2" charset="2"/>
              </a:rPr>
              <a:t>Wirken an Lehrplangestaltung mit</a:t>
            </a:r>
          </a:p>
          <a:p>
            <a:r>
              <a:rPr lang="de-DE" dirty="0">
                <a:sym typeface="Wingdings" panose="05000000000000000000" pitchFamily="2" charset="2"/>
              </a:rPr>
              <a:t>Tauschen sich mit Lehrenden aus</a:t>
            </a:r>
          </a:p>
          <a:p>
            <a:r>
              <a:rPr lang="de-DE" dirty="0">
                <a:sym typeface="Wingdings" panose="05000000000000000000" pitchFamily="2" charset="2"/>
              </a:rPr>
              <a:t>Vernetzen sich mit dem StuRa</a:t>
            </a:r>
          </a:p>
          <a:p>
            <a:r>
              <a:rPr lang="de-DE" dirty="0">
                <a:sym typeface="Wingdings" panose="05000000000000000000" pitchFamily="2" charset="2"/>
              </a:rPr>
              <a:t>Erarbeiten Vorschläge für Qualitätssicherungsmittel (QSM)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075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C725DFDB-76DF-46F3-8FD0-45CEDFD42C18}"/>
              </a:ext>
            </a:extLst>
          </p:cNvPr>
          <p:cNvSpPr/>
          <p:nvPr/>
        </p:nvSpPr>
        <p:spPr>
          <a:xfrm>
            <a:off x="0" y="0"/>
            <a:ext cx="12192000" cy="6876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3" name="Grafik 122">
            <a:extLst>
              <a:ext uri="{FF2B5EF4-FFF2-40B4-BE49-F238E27FC236}">
                <a16:creationId xmlns:a16="http://schemas.microsoft.com/office/drawing/2014/main" id="{A593F105-E3FC-48CD-8BB6-554B9BA30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11" y="0"/>
            <a:ext cx="10541197" cy="68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71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EF508-4ED6-614A-A9F9-DCA113FD5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9708" y="3060330"/>
            <a:ext cx="9144000" cy="2387600"/>
          </a:xfrm>
        </p:spPr>
        <p:txBody>
          <a:bodyPr/>
          <a:lstStyle/>
          <a:p>
            <a:r>
              <a:rPr lang="de-DE" dirty="0"/>
              <a:t>Wie kann ich mitmachen?</a:t>
            </a:r>
          </a:p>
        </p:txBody>
      </p:sp>
    </p:spTree>
    <p:extLst>
      <p:ext uri="{BB962C8B-B14F-4D97-AF65-F5344CB8AC3E}">
        <p14:creationId xmlns:p14="http://schemas.microsoft.com/office/powerpoint/2010/main" val="3662290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8BE1C0-6333-4D4D-8C07-1AD49745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4" y="137772"/>
            <a:ext cx="10515600" cy="1325563"/>
          </a:xfrm>
        </p:spPr>
        <p:txBody>
          <a:bodyPr/>
          <a:lstStyle/>
          <a:p>
            <a:r>
              <a:rPr lang="de-DE" b="1" dirty="0"/>
              <a:t>Mitmachmöglichkeiten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BAB651-82F2-9843-8B2A-E03CB9EC6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9" y="1253331"/>
            <a:ext cx="10986655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b="1" dirty="0"/>
              <a:t>Fachschaften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dirty="0"/>
              <a:t>Alle Studis sind Mitglied der </a:t>
            </a:r>
            <a:r>
              <a:rPr lang="de-DE" dirty="0" err="1"/>
              <a:t>Fachschaftsvollversammlung</a:t>
            </a:r>
            <a:r>
              <a:rPr lang="de-DE" dirty="0"/>
              <a:t> (FSVV). </a:t>
            </a:r>
            <a:br>
              <a:rPr lang="de-DE" dirty="0"/>
            </a:br>
            <a:r>
              <a:rPr lang="de-DE" dirty="0"/>
              <a:t>Nur Fachschaftsrats-Mitglieder werden gewählt,  aber auch </a:t>
            </a:r>
            <a:br>
              <a:rPr lang="de-DE" dirty="0"/>
            </a:br>
            <a:r>
              <a:rPr lang="de-DE" dirty="0"/>
              <a:t>die FSR-Sitzungen sind öffentlich – kommt vorbei und macht mit.</a:t>
            </a:r>
            <a:br>
              <a:rPr lang="de-DE" dirty="0"/>
            </a:br>
            <a:endParaRPr lang="de-DE" dirty="0"/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b="1" dirty="0"/>
              <a:t>AGs, AKs, (Autonome) Referate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dirty="0"/>
              <a:t>Treffen sich öffentlich - kommt vorbei und macht mit.</a:t>
            </a:r>
            <a:br>
              <a:rPr lang="de-DE" dirty="0"/>
            </a:br>
            <a:r>
              <a:rPr lang="de-DE" dirty="0"/>
              <a:t>Die meisten Engagierten sind nicht gewählt. </a:t>
            </a:r>
            <a:br>
              <a:rPr lang="de-DE" dirty="0"/>
            </a:br>
            <a:r>
              <a:rPr lang="de-DE" dirty="0"/>
              <a:t>Um Referent*in zu werden: im StuRa kandidieren und wählen lassen.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de-DE" dirty="0"/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b="1" dirty="0"/>
              <a:t>StuRa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de-DE" dirty="0"/>
              <a:t>Alle nicht gewählte Studis können teilnehmen und Anträge stellen </a:t>
            </a:r>
            <a:br>
              <a:rPr lang="de-DE" dirty="0"/>
            </a:br>
            <a:r>
              <a:rPr lang="de-DE" dirty="0"/>
              <a:t>Auch über die Gruppen kann man in den StuRa hineinwirken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47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F725BC-615F-BE46-9E20-8E3645F7F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07" y="291973"/>
            <a:ext cx="10903857" cy="1325563"/>
          </a:xfrm>
        </p:spPr>
        <p:txBody>
          <a:bodyPr/>
          <a:lstStyle/>
          <a:p>
            <a:r>
              <a:rPr lang="de-DE" dirty="0"/>
              <a:t>Was ist die Verfasste Studierendenschaft (VS)?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1C2866-5854-2F48-928D-7640325FE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7" y="1617536"/>
            <a:ext cx="9757809" cy="3969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gewählte Vertretung der Studierenden an der Uni Heidelberg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Studierendenrat (StuRa)</a:t>
            </a:r>
          </a:p>
          <a:p>
            <a:r>
              <a:rPr lang="de-DE" dirty="0" err="1"/>
              <a:t>Referatekonferenz</a:t>
            </a:r>
            <a:r>
              <a:rPr lang="de-DE" dirty="0"/>
              <a:t> (</a:t>
            </a:r>
            <a:r>
              <a:rPr lang="de-DE" dirty="0" err="1"/>
              <a:t>RefKonf</a:t>
            </a:r>
            <a:r>
              <a:rPr lang="de-DE" dirty="0"/>
              <a:t>)</a:t>
            </a:r>
          </a:p>
          <a:p>
            <a:r>
              <a:rPr lang="de-DE" dirty="0"/>
              <a:t>Referate, Autonome Referate</a:t>
            </a:r>
          </a:p>
          <a:p>
            <a:r>
              <a:rPr lang="de-DE" dirty="0"/>
              <a:t>Ausschüsse, Kommissionen</a:t>
            </a:r>
          </a:p>
          <a:p>
            <a:r>
              <a:rPr lang="de-DE" dirty="0"/>
              <a:t>Fachschaften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196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C216EE3-8891-0849-A7D9-F561B8B0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32" y="211884"/>
            <a:ext cx="10515600" cy="1325563"/>
          </a:xfrm>
        </p:spPr>
        <p:txBody>
          <a:bodyPr/>
          <a:lstStyle/>
          <a:p>
            <a:r>
              <a:rPr lang="de-DE" b="1" dirty="0"/>
              <a:t>Listen im StuRa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606EB8-3FC1-264B-9BBC-3B9EFD83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232" y="1661300"/>
            <a:ext cx="10515600" cy="3535399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</a:pPr>
            <a:r>
              <a:rPr lang="de-DE" dirty="0"/>
              <a:t>Gruppen von Studierenden stellen Listen für den StuRa auf</a:t>
            </a:r>
          </a:p>
          <a:p>
            <a:pPr>
              <a:lnSpc>
                <a:spcPct val="160000"/>
              </a:lnSpc>
            </a:pPr>
            <a:r>
              <a:rPr lang="de-DE" dirty="0"/>
              <a:t>stellen Anträge an den StuRa</a:t>
            </a:r>
          </a:p>
          <a:p>
            <a:pPr>
              <a:lnSpc>
                <a:spcPct val="160000"/>
              </a:lnSpc>
            </a:pPr>
            <a:r>
              <a:rPr lang="de-DE" dirty="0"/>
              <a:t>vertreten oft eine politische Strömung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de-DE" sz="3500" dirty="0"/>
              <a:t>Es gibt auch Gruppen, die nicht im StuRa aktiv sind</a:t>
            </a:r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  <a:p>
            <a:pPr>
              <a:lnSpc>
                <a:spcPct val="20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247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8CD76-4DC0-4AD0-990D-40ECEDFA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0" y="100505"/>
            <a:ext cx="10515600" cy="1325563"/>
          </a:xfrm>
        </p:spPr>
        <p:txBody>
          <a:bodyPr/>
          <a:lstStyle/>
          <a:p>
            <a:r>
              <a:rPr lang="de-DE" b="1" dirty="0"/>
              <a:t>Kontakt, Fragen, Vorbeikommen: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150CF1-BE16-4991-A377-05BB843EB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85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StuRa-Büro </a:t>
            </a:r>
          </a:p>
          <a:p>
            <a:pPr marL="0" indent="0">
              <a:buNone/>
            </a:pPr>
            <a:r>
              <a:rPr lang="de-DE" dirty="0"/>
              <a:t>Albert-</a:t>
            </a:r>
            <a:r>
              <a:rPr lang="de-DE" dirty="0" err="1"/>
              <a:t>Ueberle</a:t>
            </a:r>
            <a:r>
              <a:rPr lang="de-DE" dirty="0"/>
              <a:t>-Straße 3-5</a:t>
            </a:r>
          </a:p>
          <a:p>
            <a:pPr marL="0" indent="0">
              <a:buNone/>
            </a:pPr>
            <a:r>
              <a:rPr lang="de-DE" dirty="0"/>
              <a:t>69120 Heidelberg</a:t>
            </a:r>
          </a:p>
          <a:p>
            <a:pPr marL="0" indent="0">
              <a:buNone/>
            </a:pPr>
            <a:r>
              <a:rPr lang="de-DE" dirty="0"/>
              <a:t>Tel.: (06221) 54-2456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stura@stura.uni-heidelberg.de</a:t>
            </a:r>
          </a:p>
          <a:p>
            <a:pPr marL="0" indent="0">
              <a:buNone/>
            </a:pPr>
            <a:r>
              <a:rPr lang="de-DE" dirty="0"/>
              <a:t>alle Infos unter: www.stura.uni-heidelberg.de</a:t>
            </a:r>
          </a:p>
          <a:p>
            <a:pPr marL="0" indent="0">
              <a:buNone/>
            </a:pPr>
            <a:r>
              <a:rPr lang="de-DE" dirty="0"/>
              <a:t>Instagram: @</a:t>
            </a:r>
            <a:r>
              <a:rPr lang="de-DE" dirty="0" err="1"/>
              <a:t>sturauniheidelberg</a:t>
            </a:r>
            <a:r>
              <a:rPr lang="de-DE" dirty="0"/>
              <a:t>, @</a:t>
            </a:r>
            <a:r>
              <a:rPr lang="de-DE" dirty="0" err="1"/>
              <a:t>stura.hd.eng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90F53C5-382A-4F0D-AA07-4AA71F376506}"/>
              </a:ext>
            </a:extLst>
          </p:cNvPr>
          <p:cNvSpPr txBox="1"/>
          <p:nvPr/>
        </p:nvSpPr>
        <p:spPr>
          <a:xfrm>
            <a:off x="7748760" y="6584759"/>
            <a:ext cx="36053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Foto: Meyer</a:t>
            </a:r>
          </a:p>
        </p:txBody>
      </p:sp>
    </p:spTree>
    <p:extLst>
      <p:ext uri="{BB962C8B-B14F-4D97-AF65-F5344CB8AC3E}">
        <p14:creationId xmlns:p14="http://schemas.microsoft.com/office/powerpoint/2010/main" val="289174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3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194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800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18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4805" y="37286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 err="1"/>
              <a:t>Wir</a:t>
            </a:r>
            <a:r>
              <a:rPr lang="en-US" sz="7200" dirty="0"/>
              <a:t> </a:t>
            </a:r>
            <a:r>
              <a:rPr lang="en-US" sz="7200" dirty="0" err="1"/>
              <a:t>freuen</a:t>
            </a:r>
            <a:r>
              <a:rPr lang="en-US" sz="7200" dirty="0"/>
              <a:t> </a:t>
            </a:r>
            <a:r>
              <a:rPr lang="en-US" sz="7200" dirty="0" err="1"/>
              <a:t>uns</a:t>
            </a:r>
            <a:r>
              <a:rPr lang="en-US" sz="7200" dirty="0"/>
              <a:t> auf </a:t>
            </a:r>
            <a:r>
              <a:rPr lang="en-US" sz="7200" dirty="0" err="1"/>
              <a:t>euch</a:t>
            </a:r>
            <a:r>
              <a:rPr lang="en-US" sz="7200" dirty="0"/>
              <a:t> und </a:t>
            </a:r>
            <a:r>
              <a:rPr lang="en-US" sz="7200" dirty="0" err="1"/>
              <a:t>eure</a:t>
            </a:r>
            <a:r>
              <a:rPr lang="en-US" sz="7200" dirty="0"/>
              <a:t> </a:t>
            </a:r>
            <a:r>
              <a:rPr lang="en-US" sz="7200" dirty="0" err="1"/>
              <a:t>Fragen</a:t>
            </a:r>
            <a:r>
              <a:rPr lang="en-US" sz="7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6503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4AF60-DFC1-409A-8E76-BF107972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093" y="264621"/>
            <a:ext cx="10515600" cy="1325563"/>
          </a:xfrm>
        </p:spPr>
        <p:txBody>
          <a:bodyPr/>
          <a:lstStyle/>
          <a:p>
            <a:r>
              <a:rPr lang="de-DE" b="1" dirty="0"/>
              <a:t>Angebote für Studierende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3163229-016B-4F4E-9DA8-A5F06D85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5099" y="5183670"/>
            <a:ext cx="2546543" cy="153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de-DE" dirty="0"/>
              <a:t>...und vieles mehr!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840AEBA-6B5A-424B-A96A-7D4F6F48DC45}"/>
              </a:ext>
            </a:extLst>
          </p:cNvPr>
          <p:cNvSpPr/>
          <p:nvPr/>
        </p:nvSpPr>
        <p:spPr>
          <a:xfrm>
            <a:off x="7356143" y="293336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Theater-Flatrate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6124A636-0CCD-4484-9F31-A9784725F33A}"/>
              </a:ext>
            </a:extLst>
          </p:cNvPr>
          <p:cNvSpPr/>
          <p:nvPr/>
        </p:nvSpPr>
        <p:spPr>
          <a:xfrm>
            <a:off x="9702113" y="1323135"/>
            <a:ext cx="2351160" cy="1248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Fahrrad-Werkstatt </a:t>
            </a:r>
            <a:r>
              <a:rPr lang="de-DE" sz="2400" dirty="0" err="1"/>
              <a:t>URRmEL</a:t>
            </a:r>
            <a:endParaRPr lang="de-DE" sz="24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BBA20E4-4B12-493C-A733-DAF7CF43B7C5}"/>
              </a:ext>
            </a:extLst>
          </p:cNvPr>
          <p:cNvSpPr txBox="1"/>
          <p:nvPr/>
        </p:nvSpPr>
        <p:spPr>
          <a:xfrm>
            <a:off x="366591" y="1590184"/>
            <a:ext cx="67437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"/>
              </a:rPr>
              <a:t>Ansprechpartner*innen für verschiedenste Anliegen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bg1"/>
                </a:solidFill>
                <a:latin typeface="Arno Pro"/>
              </a:rPr>
              <a:t>Anlaufstelle für die Unterstützung studentischer Initiativen</a:t>
            </a:r>
            <a:endParaRPr lang="de-DE" sz="2800" dirty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A2EB090-EE15-40C1-837D-F8D32A0C3093}"/>
              </a:ext>
            </a:extLst>
          </p:cNvPr>
          <p:cNvSpPr/>
          <p:nvPr/>
        </p:nvSpPr>
        <p:spPr>
          <a:xfrm>
            <a:off x="4544737" y="3536258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Notlagen-stipendium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2EB090-EE15-40C1-837D-F8D32A0C3093}"/>
              </a:ext>
            </a:extLst>
          </p:cNvPr>
          <p:cNvSpPr/>
          <p:nvPr/>
        </p:nvSpPr>
        <p:spPr>
          <a:xfrm>
            <a:off x="8046986" y="3558940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Ausleihe, IT  &amp; Technik</a:t>
            </a:r>
          </a:p>
        </p:txBody>
      </p:sp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93163229-016B-4F4E-9DA8-A5F06D858BBF}"/>
              </a:ext>
            </a:extLst>
          </p:cNvPr>
          <p:cNvSpPr txBox="1">
            <a:spLocks/>
          </p:cNvSpPr>
          <p:nvPr/>
        </p:nvSpPr>
        <p:spPr>
          <a:xfrm>
            <a:off x="5136595" y="5098637"/>
            <a:ext cx="2546543" cy="1538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Räume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000" dirty="0"/>
              <a:t>(auch virtuelle)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1A3DCAC-6D6B-4215-BFE4-FFEA68A2FB4D}"/>
              </a:ext>
            </a:extLst>
          </p:cNvPr>
          <p:cNvSpPr/>
          <p:nvPr/>
        </p:nvSpPr>
        <p:spPr>
          <a:xfrm>
            <a:off x="1449061" y="4089476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Rechts-beratung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BE3A5E4-FE0C-42A3-AC62-B9D7FDDBFAEF}"/>
              </a:ext>
            </a:extLst>
          </p:cNvPr>
          <p:cNvSpPr/>
          <p:nvPr/>
        </p:nvSpPr>
        <p:spPr>
          <a:xfrm>
            <a:off x="7006160" y="1904848"/>
            <a:ext cx="2695953" cy="1397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/>
              <a:t>Nextbike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20881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C21564-7566-4BFC-B9DB-3A1B3B3A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8795"/>
            <a:ext cx="10515600" cy="1325563"/>
          </a:xfrm>
        </p:spPr>
        <p:txBody>
          <a:bodyPr/>
          <a:lstStyle/>
          <a:p>
            <a:r>
              <a:rPr lang="de-DE" b="1" dirty="0"/>
              <a:t>Wer Geld bezahlt, darf auch mitbestimmen!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4E103E7-3C27-47E7-932E-6AB583121EEC}"/>
              </a:ext>
            </a:extLst>
          </p:cNvPr>
          <p:cNvSpPr txBox="1"/>
          <p:nvPr/>
        </p:nvSpPr>
        <p:spPr>
          <a:xfrm>
            <a:off x="482874" y="4718253"/>
            <a:ext cx="6040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no Pro Caption" panose="02020502040506020403" pitchFamily="18" charset="0"/>
              </a:rPr>
              <a:t>Jedes Sommersemester wird der StuRa </a:t>
            </a:r>
          </a:p>
          <a:p>
            <a:r>
              <a:rPr lang="de-DE" sz="2400" dirty="0">
                <a:solidFill>
                  <a:schemeClr val="bg1"/>
                </a:solidFill>
                <a:latin typeface="Arno Pro Caption" panose="02020502040506020403" pitchFamily="18" charset="0"/>
              </a:rPr>
              <a:t>für die folgenden zwei Semester gewählt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052E5D0-2236-4D4F-86CB-ED1A8F447204}"/>
              </a:ext>
            </a:extLst>
          </p:cNvPr>
          <p:cNvSpPr txBox="1"/>
          <p:nvPr/>
        </p:nvSpPr>
        <p:spPr>
          <a:xfrm>
            <a:off x="5638800" y="1302455"/>
            <a:ext cx="5164812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no Pro Caption" panose="02020502040506020403" pitchFamily="18" charset="0"/>
              </a:rPr>
              <a:t>Ihr zahlt 15,05 € an den StuRa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5,50 € an den StuRa für zentrale Aufgaben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4,50 € direkt an die Fachschaften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2,50 für die Theaterflatrate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2,00 für </a:t>
            </a:r>
            <a:r>
              <a:rPr lang="de-DE" sz="2000" dirty="0" err="1">
                <a:solidFill>
                  <a:schemeClr val="bg1"/>
                </a:solidFill>
                <a:latin typeface="Arno Pro Caption" panose="02020502040506020403" pitchFamily="18" charset="0"/>
              </a:rPr>
              <a:t>VRNextbike</a:t>
            </a: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Promotionsstudierende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8,20 € an den Doktorandenkonvent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1,80 € an den StuRa für zentrale Aufgaben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Arno Pro Caption" panose="02020502040506020403" pitchFamily="18" charset="0"/>
              </a:rPr>
              <a:t>+ Theaterflatrate &amp; </a:t>
            </a:r>
            <a:r>
              <a:rPr lang="de-DE" sz="2000" dirty="0" err="1">
                <a:solidFill>
                  <a:schemeClr val="bg1"/>
                </a:solidFill>
                <a:latin typeface="Arno Pro Caption" panose="02020502040506020403" pitchFamily="18" charset="0"/>
              </a:rPr>
              <a:t>Nextbike</a:t>
            </a:r>
            <a:endParaRPr lang="de-DE" sz="2000" dirty="0">
              <a:solidFill>
                <a:schemeClr val="bg1"/>
              </a:solidFill>
              <a:latin typeface="Arno Pro Caption" panose="02020502040506020403" pitchFamily="18" charset="0"/>
            </a:endParaRP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6A6D650-F7B8-45FF-8620-782C286BB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592239"/>
              </p:ext>
            </p:extLst>
          </p:nvPr>
        </p:nvGraphicFramePr>
        <p:xfrm>
          <a:off x="-133214" y="722462"/>
          <a:ext cx="6229213" cy="398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33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29E6D-5FBB-AF49-9E59-4AE8E09B1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385" y="2410105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Der Studierendenrat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6BF928-B2C1-DD47-91C5-B48E29E83E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688229" y="4706265"/>
            <a:ext cx="9144000" cy="1655762"/>
          </a:xfrm>
        </p:spPr>
        <p:txBody>
          <a:bodyPr/>
          <a:lstStyle/>
          <a:p>
            <a:r>
              <a:rPr lang="de-DE" dirty="0"/>
              <a:t>(StuRa)</a:t>
            </a:r>
          </a:p>
        </p:txBody>
      </p:sp>
    </p:spTree>
    <p:extLst>
      <p:ext uri="{BB962C8B-B14F-4D97-AF65-F5344CB8AC3E}">
        <p14:creationId xmlns:p14="http://schemas.microsoft.com/office/powerpoint/2010/main" val="198117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</a:t>
            </a:r>
            <a:r>
              <a:rPr lang="en-US" dirty="0" err="1"/>
              <a:t>macht</a:t>
            </a:r>
            <a:r>
              <a:rPr lang="en-US" dirty="0"/>
              <a:t> der </a:t>
            </a:r>
            <a:r>
              <a:rPr lang="en-US" dirty="0" err="1"/>
              <a:t>StuRa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72048"/>
            <a:ext cx="7336809" cy="4351338"/>
          </a:xfrm>
        </p:spPr>
        <p:txBody>
          <a:bodyPr>
            <a:no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3200" dirty="0" err="1"/>
              <a:t>Inhaltliche</a:t>
            </a:r>
            <a:r>
              <a:rPr lang="en-US" sz="3200" dirty="0"/>
              <a:t> </a:t>
            </a:r>
            <a:r>
              <a:rPr lang="en-US" sz="3200" dirty="0" err="1"/>
              <a:t>Aufgaben</a:t>
            </a:r>
            <a:endParaRPr lang="en-US" sz="3200" dirty="0"/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Inhaltliche</a:t>
            </a:r>
            <a:r>
              <a:rPr lang="en-US" sz="2400" dirty="0"/>
              <a:t> </a:t>
            </a:r>
            <a:r>
              <a:rPr lang="en-US" sz="2400" dirty="0" err="1"/>
              <a:t>Positionierungen</a:t>
            </a:r>
            <a:endParaRPr lang="en-US" sz="2400" dirty="0"/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Wahlen</a:t>
            </a:r>
            <a:r>
              <a:rPr lang="en-US" sz="2400" dirty="0"/>
              <a:t> in </a:t>
            </a:r>
            <a:r>
              <a:rPr lang="en-US" sz="2400" dirty="0" err="1"/>
              <a:t>Gremien</a:t>
            </a:r>
            <a:r>
              <a:rPr lang="en-US" sz="2400" dirty="0"/>
              <a:t> der VS und (</a:t>
            </a:r>
            <a:r>
              <a:rPr lang="en-US" sz="2400" dirty="0" err="1"/>
              <a:t>als</a:t>
            </a:r>
            <a:r>
              <a:rPr lang="en-US" sz="2400" dirty="0"/>
              <a:t> </a:t>
            </a:r>
            <a:r>
              <a:rPr lang="en-US" sz="2400" dirty="0" err="1"/>
              <a:t>Vorschlag</a:t>
            </a:r>
            <a:r>
              <a:rPr lang="en-US" sz="2400" dirty="0"/>
              <a:t>) in die der Uni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Finanzanträge</a:t>
            </a:r>
            <a:r>
              <a:rPr lang="en-US" sz="2400" dirty="0"/>
              <a:t> von </a:t>
            </a:r>
            <a:r>
              <a:rPr lang="en-US" sz="2400" dirty="0" err="1"/>
              <a:t>studentischen</a:t>
            </a:r>
            <a:r>
              <a:rPr lang="en-US" sz="2400" dirty="0"/>
              <a:t> Gruppen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 err="1"/>
              <a:t>Satzungs</a:t>
            </a:r>
            <a:r>
              <a:rPr lang="en-US" sz="2400" dirty="0"/>
              <a:t>- und </a:t>
            </a:r>
            <a:r>
              <a:rPr lang="en-US" sz="2400" dirty="0" err="1"/>
              <a:t>Ordnungsänderungen</a:t>
            </a:r>
            <a:endParaRPr lang="en-US" sz="2400" dirty="0"/>
          </a:p>
          <a:p>
            <a:pPr marL="457200" lvl="2" indent="0">
              <a:spcBef>
                <a:spcPts val="10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9176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45E1D-9ED4-5844-A22F-14DA91A68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26" y="3138055"/>
            <a:ext cx="9144000" cy="2387600"/>
          </a:xfrm>
        </p:spPr>
        <p:txBody>
          <a:bodyPr/>
          <a:lstStyle/>
          <a:p>
            <a:pPr algn="l"/>
            <a:r>
              <a:rPr lang="de-DE" dirty="0" err="1"/>
              <a:t>Referatekonferenz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85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E628A2-ADF4-4832-88D3-0FDE51E01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47196"/>
            <a:ext cx="10515600" cy="1325563"/>
          </a:xfrm>
        </p:spPr>
        <p:txBody>
          <a:bodyPr/>
          <a:lstStyle/>
          <a:p>
            <a:r>
              <a:rPr lang="de-DE" b="1" dirty="0" err="1"/>
              <a:t>Referatekonferenz</a:t>
            </a:r>
            <a:endParaRPr lang="de-DE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505FC4-0C7E-429A-A2FE-3BB20C4F2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486807"/>
            <a:ext cx="10515600" cy="39009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Zusammenkunft der Referate, </a:t>
            </a:r>
          </a:p>
          <a:p>
            <a:pPr marL="0" indent="0">
              <a:buNone/>
            </a:pPr>
            <a:r>
              <a:rPr lang="de-DE" dirty="0"/>
              <a:t>geleitet von den Vorsitzenden des VS </a:t>
            </a:r>
          </a:p>
          <a:p>
            <a:endParaRPr lang="de-DE" dirty="0"/>
          </a:p>
          <a:p>
            <a:r>
              <a:rPr lang="de-DE" dirty="0"/>
              <a:t>Austausch unter den Referaten</a:t>
            </a:r>
          </a:p>
          <a:p>
            <a:r>
              <a:rPr lang="de-DE" dirty="0"/>
              <a:t>tagt 14-tägig</a:t>
            </a:r>
          </a:p>
          <a:p>
            <a:r>
              <a:rPr lang="de-DE" dirty="0"/>
              <a:t>„Exekutive“, erledigt das laufende Geschäft</a:t>
            </a:r>
          </a:p>
          <a:p>
            <a:r>
              <a:rPr lang="de-DE" dirty="0"/>
              <a:t>Abläufe in der VS begleiten, ggf. weiterentwickeln</a:t>
            </a:r>
          </a:p>
          <a:p>
            <a:r>
              <a:rPr lang="de-DE" dirty="0"/>
              <a:t>übernimmt einige Aufgaben des StuRa </a:t>
            </a:r>
            <a:br>
              <a:rPr lang="de-DE" dirty="0"/>
            </a:br>
            <a:r>
              <a:rPr lang="de-DE" dirty="0"/>
              <a:t>in der vorlesungsfreien Zeit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1631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45E1D-9ED4-5844-A22F-14DA91A68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626" y="3138055"/>
            <a:ext cx="9144000" cy="2387600"/>
          </a:xfrm>
        </p:spPr>
        <p:txBody>
          <a:bodyPr/>
          <a:lstStyle/>
          <a:p>
            <a:pPr algn="l"/>
            <a:r>
              <a:rPr lang="de-DE" dirty="0"/>
              <a:t>Referate</a:t>
            </a:r>
          </a:p>
        </p:txBody>
      </p:sp>
    </p:spTree>
    <p:extLst>
      <p:ext uri="{BB962C8B-B14F-4D97-AF65-F5344CB8AC3E}">
        <p14:creationId xmlns:p14="http://schemas.microsoft.com/office/powerpoint/2010/main" val="1806984186"/>
      </p:ext>
    </p:extLst>
  </p:cSld>
  <p:clrMapOvr>
    <a:masterClrMapping/>
  </p:clrMapOvr>
</p:sld>
</file>

<file path=ppt/theme/theme1.xml><?xml version="1.0" encoding="utf-8"?>
<a:theme xmlns:a="http://schemas.openxmlformats.org/drawingml/2006/main" name="Präsentatonsvorlage_Stura_Dunk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̈sentatonsvorlage_Stura_Dunkel" id="{DBA2E609-E014-D745-A61B-E33EAD0222A8}" vid="{AA46D346-6A26-7843-AAF5-875CF0CB1FB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Präsentatonsvorlage_Stura_Dunkel</Template>
  <TotalTime>0</TotalTime>
  <Words>651</Words>
  <Application>Microsoft Office PowerPoint</Application>
  <PresentationFormat>Breitbild</PresentationFormat>
  <Paragraphs>151</Paragraphs>
  <Slides>25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Arno Pro</vt:lpstr>
      <vt:lpstr>Arno Pro Caption</vt:lpstr>
      <vt:lpstr>Calibri</vt:lpstr>
      <vt:lpstr>Wingdings</vt:lpstr>
      <vt:lpstr>Präsentatonsvorlage_Stura_Dunkel</vt:lpstr>
      <vt:lpstr>Die Verfasste Studierendenschaft der Universität Heidelberg  </vt:lpstr>
      <vt:lpstr>Was ist die Verfasste Studierendenschaft (VS)?</vt:lpstr>
      <vt:lpstr>Angebote für Studierende</vt:lpstr>
      <vt:lpstr>Wer Geld bezahlt, darf auch mitbestimmen!</vt:lpstr>
      <vt:lpstr>Der Studierendenrat</vt:lpstr>
      <vt:lpstr>Was macht der StuRa?</vt:lpstr>
      <vt:lpstr>Referatekonferenz</vt:lpstr>
      <vt:lpstr>Referatekonferenz</vt:lpstr>
      <vt:lpstr>Referate</vt:lpstr>
      <vt:lpstr>Referate</vt:lpstr>
      <vt:lpstr>Die Referate</vt:lpstr>
      <vt:lpstr>Autonome Referate</vt:lpstr>
      <vt:lpstr>Arbeitskreise</vt:lpstr>
      <vt:lpstr>Arbeitskreise </vt:lpstr>
      <vt:lpstr>Fachschaften</vt:lpstr>
      <vt:lpstr>Fachschaften</vt:lpstr>
      <vt:lpstr>PowerPoint-Präsentation</vt:lpstr>
      <vt:lpstr>Wie kann ich mitmachen?</vt:lpstr>
      <vt:lpstr>Mitmachmöglichkeiten</vt:lpstr>
      <vt:lpstr>Listen im StuRa</vt:lpstr>
      <vt:lpstr>Kontakt, Fragen, Vorbeikommen: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Verfasste Studierendenschaft der Universität Heidelberg  - eine Vorstellung</dc:title>
  <dc:creator>Claudia Guarneri</dc:creator>
  <cp:lastModifiedBy>fsk</cp:lastModifiedBy>
  <cp:revision>262</cp:revision>
  <dcterms:created xsi:type="dcterms:W3CDTF">2017-10-24T15:06:59Z</dcterms:created>
  <dcterms:modified xsi:type="dcterms:W3CDTF">2024-10-07T22:51:02Z</dcterms:modified>
</cp:coreProperties>
</file>