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3" r:id="rId7"/>
    <p:sldId id="274" r:id="rId8"/>
    <p:sldId id="275" r:id="rId9"/>
    <p:sldId id="281" r:id="rId10"/>
    <p:sldId id="276" r:id="rId11"/>
    <p:sldId id="266" r:id="rId12"/>
    <p:sldId id="268" r:id="rId13"/>
    <p:sldId id="267" r:id="rId14"/>
    <p:sldId id="277" r:id="rId15"/>
    <p:sldId id="278" r:id="rId16"/>
    <p:sldId id="260" r:id="rId17"/>
    <p:sldId id="283" r:id="rId18"/>
    <p:sldId id="269" r:id="rId19"/>
    <p:sldId id="270" r:id="rId20"/>
    <p:sldId id="263" r:id="rId21"/>
    <p:sldId id="265" r:id="rId22"/>
    <p:sldId id="264" r:id="rId23"/>
    <p:sldId id="271" r:id="rId24"/>
    <p:sldId id="272" r:id="rId25"/>
    <p:sldId id="279" r:id="rId26"/>
    <p:sldId id="280" r:id="rId27"/>
    <p:sldId id="282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34"/>
  </p:normalViewPr>
  <p:slideViewPr>
    <p:cSldViewPr snapToGrid="0">
      <p:cViewPr varScale="1">
        <p:scale>
          <a:sx n="84" d="100"/>
          <a:sy n="84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3FBAE-98FD-739A-279B-C3A6EF58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F4E98B-ED4F-9229-D149-228984847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20441E-B561-8D85-ACBB-AB03C2D5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4CAE7-A5D4-A957-1895-90C1E865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803D98-AEB3-6BF7-D7DE-DEE41A72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75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5DD13-6E3A-7952-19CB-4C4EC2C9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DB55FB-8881-8F20-05A8-1D4297A62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2012D9-433E-87E0-AB46-EDA4FB32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0BA910-1662-AC4F-37B7-F37FD914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263F8-C993-CA19-070E-A2A0835C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69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8C8CAAD-AF58-DF96-D7E7-C5BB490F9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98BECD-50F1-9A1B-84D8-4E71F0F78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B12E8B-9A55-FBAD-AE67-3DB874370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D42BD7-ED0A-618F-2186-7B62A7BC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D61400-C3F7-2FF6-3B67-E45C9558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74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DB4B3-C35B-1B04-5B7C-2A050F74A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580EB3-B0D0-0890-C4E0-6300A61D6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7E0887-3AD4-FD6D-2F99-75B62540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182425-1D56-F992-C8B6-52FE87BC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55CDAA-B074-1F0D-0463-E9CB5071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49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DAB63-3BF7-3912-1D95-25AA11DE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851E68-55F5-8028-8008-9A440CE94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CD01EA-D6D5-1AA7-7E0E-D21A8AF7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764812-C683-2393-EA79-EB2A652D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B46EC9-7858-4C13-60FB-A16283CF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25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DB871-292A-5696-1C1B-17D1A836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FE353D-832E-6032-A892-E1950C421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88630C-6842-CD2C-0EFF-AF5979893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AD7A45-FB59-28F2-D07B-81F5D7CF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C2DDCF-6542-2EA8-64A4-6975985A5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B891B1-FD16-78DF-DC76-D8DF0CD5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1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844DC-0538-1EEA-FE51-82B590D4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ABFF99-0204-3BAD-939E-10426830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3E0506-2862-D936-758E-96584B6F2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81D369-26CA-D81E-A844-B9CDDD26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55A66A-8F72-5F99-80D3-3EDE5F5ED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4BBE1A-68AE-250A-2A5B-338E5C31A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5216C4D-08C8-A80C-2F87-65D4114B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03EA6F-6BBE-1C2C-F198-BCEF6831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43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755BB-21D4-2EA7-5383-E1F099F4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EF00E3-0829-6368-51E6-5C4AD0C0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B4D25B-8C52-9AC6-42EF-6D41F83F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82163A-E1DE-36FE-731B-F53370C4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0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539267-F21B-AF19-6800-72BA0EB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5C2B70-6F19-8FC7-1A08-B3B7F1E9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F5DFE7-996E-F298-967A-22C6E6A5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76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092A5-B53C-29F2-3414-9B96AC38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6823A5-10A1-F491-4938-6C9AE4E51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78E67F-ABD1-0A4F-9510-522FB4BAC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241C45-8271-AAFA-C8AE-5EFD05D8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DF940B-7D59-801F-9F50-D5372426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8DD774-DE5C-19E3-5C70-33660CF9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18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9C189-F6A8-6AD2-F83C-0FFBAB0D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B539893-4900-D52B-6555-7859931EB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393AA4-37D6-CA88-D2C4-6191EBBB9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598E3F-F3D0-6F9D-7FAC-FD05F0044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2C7DCA-2F9E-3ACA-401E-A7B59341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BD9F01-12E1-F7F4-0E04-F763FDA9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9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62D8C0-2628-AB93-5B18-6816C536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0834F0-66BA-3D0D-49CB-A4596F317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4CD599-4B0C-1191-A3D1-7B31BAD4A6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C168A0-3F9E-0D42-BAD4-3803C68FC6E7}" type="datetimeFigureOut">
              <a:rPr lang="de-DE" smtClean="0"/>
              <a:t>16.07.24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63B154-5214-8324-F9A3-791C35D76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B8F377-C355-B962-716A-23A38E978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5BE2B-252D-5F4E-855F-9AA4F24465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73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qsm@stura.uni-heidelberg.de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23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5" Type="http://schemas.openxmlformats.org/officeDocument/2006/relationships/image" Target="../media/image47.sv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qsm@stura.uni-heidelberg.d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A6701-C4FF-B180-3A09-36ABF6AB7A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NOT </a:t>
            </a:r>
            <a:r>
              <a:rPr lang="de-DE" dirty="0" err="1"/>
              <a:t>to</a:t>
            </a:r>
            <a:r>
              <a:rPr lang="de-DE" dirty="0"/>
              <a:t> QSM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E1D197-2F75-7DC3-6531-90602D2D9F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Ein humorvoller Guide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Galaxy voller Negativempfehlungen</a:t>
            </a:r>
          </a:p>
          <a:p>
            <a:r>
              <a:rPr lang="de-DE" dirty="0"/>
              <a:t>QSM-Schulung 2024</a:t>
            </a:r>
          </a:p>
          <a:p>
            <a:r>
              <a:rPr lang="de-DE" dirty="0"/>
              <a:t>In dieser Präsentation sind Katzen versteckt. Wie viele?</a:t>
            </a:r>
          </a:p>
          <a:p>
            <a:r>
              <a:rPr lang="de-DE" dirty="0"/>
              <a:t>(</a:t>
            </a:r>
            <a:r>
              <a:rPr lang="de-DE" dirty="0" err="1"/>
              <a:t>partly</a:t>
            </a:r>
            <a:r>
              <a:rPr lang="de-DE" dirty="0"/>
              <a:t> </a:t>
            </a:r>
            <a:r>
              <a:rPr lang="de-DE" dirty="0" err="1"/>
              <a:t>powered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Chat GPT)</a:t>
            </a:r>
          </a:p>
        </p:txBody>
      </p:sp>
      <p:pic>
        <p:nvPicPr>
          <p:cNvPr id="5" name="Grafik 4" descr="Ein Bild, das Säugetier, Katze, Hauskatze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E5BCBD2A-ADBE-32F4-B2D5-BCA36A7E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437" y="4144245"/>
            <a:ext cx="2214563" cy="27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92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1D474-3610-3189-7763-F16247FB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788"/>
          </a:xfrm>
        </p:spPr>
        <p:txBody>
          <a:bodyPr>
            <a:noAutofit/>
          </a:bodyPr>
          <a:lstStyle/>
          <a:p>
            <a:r>
              <a:rPr lang="de-DE" sz="9600" dirty="0"/>
              <a:t>Antwort: Die Tabelle beinhaltet eine Kostenaufstellung!</a:t>
            </a:r>
          </a:p>
        </p:txBody>
      </p:sp>
      <p:pic>
        <p:nvPicPr>
          <p:cNvPr id="4" name="Grafik 3" descr="Ein Bild, das Säugetier, Kleine bis mittelgroße Katzen, Katze, Katzen enthält.&#10;&#10;Automatisch generierte Beschreibung">
            <a:extLst>
              <a:ext uri="{FF2B5EF4-FFF2-40B4-BE49-F238E27FC236}">
                <a16:creationId xmlns:a16="http://schemas.microsoft.com/office/drawing/2014/main" id="{41D6CC9E-1D69-A18B-DC25-677F691C4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7" r="92754">
                        <a14:foregroundMark x1="16977" y1="82794" x2="9834" y2="76471"/>
                        <a14:foregroundMark x1="9834" y1="76471" x2="5590" y2="66912"/>
                        <a14:foregroundMark x1="5590" y1="66912" x2="7039" y2="53971"/>
                        <a14:foregroundMark x1="7039" y1="53971" x2="11387" y2="46765"/>
                        <a14:foregroundMark x1="7039" y1="69559" x2="4037" y2="58676"/>
                        <a14:foregroundMark x1="4037" y1="58676" x2="7453" y2="48824"/>
                        <a14:foregroundMark x1="7453" y1="48824" x2="15424" y2="44118"/>
                        <a14:foregroundMark x1="15424" y1="44118" x2="15839" y2="44118"/>
                        <a14:foregroundMark x1="86853" y1="25882" x2="87785" y2="36176"/>
                        <a14:foregroundMark x1="88509" y1="31176" x2="95031" y2="24853"/>
                        <a14:foregroundMark x1="95031" y1="24853" x2="84576" y2="26176"/>
                        <a14:foregroundMark x1="84576" y1="26176" x2="92754" y2="21324"/>
                        <a14:foregroundMark x1="92754" y1="21324" x2="84369" y2="26176"/>
                        <a14:foregroundMark x1="30745" y1="83088" x2="39441" y2="84706"/>
                        <a14:foregroundMark x1="39441" y1="84706" x2="45445" y2="81471"/>
                        <a14:foregroundMark x1="39130" y1="83088" x2="59006" y2="81912"/>
                        <a14:foregroundMark x1="59006" y1="81912" x2="65942" y2="78529"/>
                        <a14:foregroundMark x1="12526" y1="72794" x2="4865" y2="68971"/>
                        <a14:foregroundMark x1="4865" y1="68971" x2="3934" y2="57794"/>
                        <a14:foregroundMark x1="3934" y1="57794" x2="1656" y2="70441"/>
                        <a14:foregroundMark x1="1656" y1="70441" x2="10870" y2="70882"/>
                        <a14:foregroundMark x1="10870" y1="70882" x2="12319" y2="69559"/>
                        <a14:foregroundMark x1="6315" y1="64559" x2="9006" y2="75147"/>
                        <a14:foregroundMark x1="9006" y1="75147" x2="207" y2="72206"/>
                        <a14:foregroundMark x1="207" y1="72206" x2="725" y2="62941"/>
                        <a14:foregroundMark x1="7453" y1="48971" x2="26812" y2="30735"/>
                        <a14:foregroundMark x1="26812" y1="30735" x2="35197" y2="31618"/>
                        <a14:foregroundMark x1="35197" y1="31618" x2="43892" y2="36029"/>
                        <a14:foregroundMark x1="43892" y1="36029" x2="8799" y2="41324"/>
                        <a14:foregroundMark x1="8799" y1="41324" x2="31263" y2="24706"/>
                        <a14:foregroundMark x1="31263" y1="24706" x2="43064" y2="22941"/>
                        <a14:foregroundMark x1="43064" y1="22941" x2="38923" y2="33824"/>
                        <a14:foregroundMark x1="38923" y1="33824" x2="20911" y2="37941"/>
                        <a14:foregroundMark x1="20911" y1="37941" x2="53623" y2="33824"/>
                        <a14:foregroundMark x1="53623" y1="33824" x2="58696" y2="35441"/>
                        <a14:foregroundMark x1="55694" y1="34118" x2="46170" y2="34412"/>
                        <a14:foregroundMark x1="46170" y1="34412" x2="57350" y2="31618"/>
                        <a14:foregroundMark x1="57350" y1="31618" x2="37578" y2="33676"/>
                        <a14:foregroundMark x1="37578" y1="33676" x2="47412" y2="32500"/>
                        <a14:foregroundMark x1="47412" y1="32500" x2="55694" y2="35147"/>
                        <a14:foregroundMark x1="36542" y1="28529" x2="46170" y2="28824"/>
                        <a14:foregroundMark x1="46170" y1="28824" x2="24638" y2="28088"/>
                        <a14:foregroundMark x1="24638" y1="28088" x2="34679" y2="27647"/>
                        <a14:foregroundMark x1="34679" y1="27647" x2="42857" y2="29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38" y="5266152"/>
            <a:ext cx="2533650" cy="17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6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51338-E1CB-1CD2-8D1B-1DE41B32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Bitte reicht ein Original-Protokoll mit Unterschriften der </a:t>
            </a:r>
            <a:r>
              <a:rPr lang="de-DE" b="1" dirty="0"/>
              <a:t>Mehrheit des Fachschaftsrates </a:t>
            </a:r>
            <a:r>
              <a:rPr lang="de-DE" dirty="0"/>
              <a:t>ein</a:t>
            </a:r>
          </a:p>
        </p:txBody>
      </p:sp>
      <p:pic>
        <p:nvPicPr>
          <p:cNvPr id="5" name="Inhaltsplatzhalter 4" descr="Ein Bild, das Text, Animierter Cartoon, Cartoon, Fiktion enthält.&#10;&#10;Automatisch generierte Beschreibung">
            <a:extLst>
              <a:ext uri="{FF2B5EF4-FFF2-40B4-BE49-F238E27FC236}">
                <a16:creationId xmlns:a16="http://schemas.microsoft.com/office/drawing/2014/main" id="{2B8822EA-8EC0-A578-B3D8-DF77B4ACB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0700"/>
            <a:ext cx="4837022" cy="4351338"/>
          </a:xfrm>
        </p:spPr>
      </p:pic>
      <p:pic>
        <p:nvPicPr>
          <p:cNvPr id="7" name="Grafik 6" descr="Mann mit einfarbiger Füllung">
            <a:extLst>
              <a:ext uri="{FF2B5EF4-FFF2-40B4-BE49-F238E27FC236}">
                <a16:creationId xmlns:a16="http://schemas.microsoft.com/office/drawing/2014/main" id="{F3BE6458-4364-B0D7-389F-B3C279F9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5619" y="2928936"/>
            <a:ext cx="914400" cy="914400"/>
          </a:xfrm>
          <a:prstGeom prst="rect">
            <a:avLst/>
          </a:prstGeom>
        </p:spPr>
      </p:pic>
      <p:pic>
        <p:nvPicPr>
          <p:cNvPr id="9" name="Grafik 8" descr="Mann mit einfarbiger Füllung">
            <a:extLst>
              <a:ext uri="{FF2B5EF4-FFF2-40B4-BE49-F238E27FC236}">
                <a16:creationId xmlns:a16="http://schemas.microsoft.com/office/drawing/2014/main" id="{11392ADD-5CC2-5A9D-04CF-1E1B0CE29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5328" y="1874044"/>
            <a:ext cx="914400" cy="914400"/>
          </a:xfrm>
          <a:prstGeom prst="rect">
            <a:avLst/>
          </a:prstGeom>
        </p:spPr>
      </p:pic>
      <p:pic>
        <p:nvPicPr>
          <p:cNvPr id="11" name="Grafik 10" descr="Mann mit einfarbiger Füllung">
            <a:extLst>
              <a:ext uri="{FF2B5EF4-FFF2-40B4-BE49-F238E27FC236}">
                <a16:creationId xmlns:a16="http://schemas.microsoft.com/office/drawing/2014/main" id="{0F7841B1-3061-73D7-C54A-4D1919F4F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1675" y="1874044"/>
            <a:ext cx="914400" cy="914400"/>
          </a:xfrm>
          <a:prstGeom prst="rect">
            <a:avLst/>
          </a:prstGeom>
        </p:spPr>
      </p:pic>
      <p:pic>
        <p:nvPicPr>
          <p:cNvPr id="13" name="Grafik 12" descr="Frau mit einfarbiger Füllung">
            <a:extLst>
              <a:ext uri="{FF2B5EF4-FFF2-40B4-BE49-F238E27FC236}">
                <a16:creationId xmlns:a16="http://schemas.microsoft.com/office/drawing/2014/main" id="{9B8F82E3-E509-6C87-AA51-6249E5863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1368" y="2928936"/>
            <a:ext cx="914400" cy="914400"/>
          </a:xfrm>
          <a:prstGeom prst="rect">
            <a:avLst/>
          </a:prstGeom>
        </p:spPr>
      </p:pic>
      <p:pic>
        <p:nvPicPr>
          <p:cNvPr id="15" name="Grafik 14" descr="Frau mit einfarbiger Füllung">
            <a:extLst>
              <a:ext uri="{FF2B5EF4-FFF2-40B4-BE49-F238E27FC236}">
                <a16:creationId xmlns:a16="http://schemas.microsoft.com/office/drawing/2014/main" id="{D40FC1FE-F5D9-9E53-4F21-BFF1C72E1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5328" y="2943224"/>
            <a:ext cx="914400" cy="914400"/>
          </a:xfrm>
          <a:prstGeom prst="rect">
            <a:avLst/>
          </a:prstGeom>
        </p:spPr>
      </p:pic>
      <p:pic>
        <p:nvPicPr>
          <p:cNvPr id="17" name="Grafik 16" descr="Frau mit einfarbiger Füllung">
            <a:extLst>
              <a:ext uri="{FF2B5EF4-FFF2-40B4-BE49-F238E27FC236}">
                <a16:creationId xmlns:a16="http://schemas.microsoft.com/office/drawing/2014/main" id="{9772556B-B5BD-AA44-B56E-6BF9F6BE6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8981" y="1845468"/>
            <a:ext cx="914400" cy="914400"/>
          </a:xfrm>
          <a:prstGeom prst="rect">
            <a:avLst/>
          </a:prstGeom>
        </p:spPr>
      </p:pic>
      <p:pic>
        <p:nvPicPr>
          <p:cNvPr id="19" name="Grafik 18" descr="Frau mit einfarbiger Füllung">
            <a:extLst>
              <a:ext uri="{FF2B5EF4-FFF2-40B4-BE49-F238E27FC236}">
                <a16:creationId xmlns:a16="http://schemas.microsoft.com/office/drawing/2014/main" id="{058209A5-BAD8-6C86-D085-D8B7F5E47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7883" y="2928936"/>
            <a:ext cx="914400" cy="914400"/>
          </a:xfrm>
          <a:prstGeom prst="rect">
            <a:avLst/>
          </a:prstGeom>
        </p:spPr>
      </p:pic>
      <p:pic>
        <p:nvPicPr>
          <p:cNvPr id="21" name="Grafik 20" descr="Frau mit einfarbiger Füllung">
            <a:extLst>
              <a:ext uri="{FF2B5EF4-FFF2-40B4-BE49-F238E27FC236}">
                <a16:creationId xmlns:a16="http://schemas.microsoft.com/office/drawing/2014/main" id="{65CAE89B-0B19-DCE2-6CB8-D95F9E94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1061" y="2928937"/>
            <a:ext cx="914400" cy="914400"/>
          </a:xfrm>
          <a:prstGeom prst="rect">
            <a:avLst/>
          </a:prstGeom>
        </p:spPr>
      </p:pic>
      <p:pic>
        <p:nvPicPr>
          <p:cNvPr id="24" name="Grafik 23" descr="Mann mit einfarbiger Füllung">
            <a:extLst>
              <a:ext uri="{FF2B5EF4-FFF2-40B4-BE49-F238E27FC236}">
                <a16:creationId xmlns:a16="http://schemas.microsoft.com/office/drawing/2014/main" id="{CB5CF8A2-3621-9C42-42EB-21D937529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4714" y="2943224"/>
            <a:ext cx="914400" cy="91440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82459FE-408F-B0BB-F9E7-8F6E0B7BCAE0}"/>
              </a:ext>
            </a:extLst>
          </p:cNvPr>
          <p:cNvSpPr txBox="1"/>
          <p:nvPr/>
        </p:nvSpPr>
        <p:spPr>
          <a:xfrm>
            <a:off x="6096000" y="3966369"/>
            <a:ext cx="5734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Wir brauchen für das Finanzamt das originale Protokoll mit den Unterschriften von mindestens der Hälfte des Fachschaftsrates und mindestens zwei Unterschriften: </a:t>
            </a:r>
          </a:p>
          <a:p>
            <a:r>
              <a:rPr lang="de-DE" sz="2000" dirty="0"/>
              <a:t>Wenn ihr nur zwei seid, brauchen wir zwei Unterschriften. Wenn ihr mehr seid, brauchen wir die Hälfte.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3EC2EF-348B-236A-69CE-AEE1BDFCB795}"/>
              </a:ext>
            </a:extLst>
          </p:cNvPr>
          <p:cNvGrpSpPr/>
          <p:nvPr/>
        </p:nvGrpSpPr>
        <p:grpSpPr>
          <a:xfrm>
            <a:off x="5781675" y="1881188"/>
            <a:ext cx="1478053" cy="914400"/>
            <a:chOff x="8598261" y="1690688"/>
            <a:chExt cx="1478053" cy="914400"/>
          </a:xfrm>
        </p:grpSpPr>
        <p:pic>
          <p:nvPicPr>
            <p:cNvPr id="3" name="Grafik 2" descr="Mann mit einfarbiger Füllung">
              <a:extLst>
                <a:ext uri="{FF2B5EF4-FFF2-40B4-BE49-F238E27FC236}">
                  <a16:creationId xmlns:a16="http://schemas.microsoft.com/office/drawing/2014/main" id="{E038F354-6EDB-C880-E22D-CC0119212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98261" y="1690688"/>
              <a:ext cx="914400" cy="914400"/>
            </a:xfrm>
            <a:prstGeom prst="rect">
              <a:avLst/>
            </a:prstGeom>
          </p:spPr>
        </p:pic>
        <p:pic>
          <p:nvPicPr>
            <p:cNvPr id="4" name="Grafik 3" descr="Mann mit einfarbiger Füllung">
              <a:extLst>
                <a:ext uri="{FF2B5EF4-FFF2-40B4-BE49-F238E27FC236}">
                  <a16:creationId xmlns:a16="http://schemas.microsoft.com/office/drawing/2014/main" id="{135D00DB-B3F4-1BC3-50E0-3784D92D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61914" y="1690688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823F117-6CB0-EDD8-EF2D-5613D6ED8E05}"/>
              </a:ext>
            </a:extLst>
          </p:cNvPr>
          <p:cNvGrpSpPr/>
          <p:nvPr/>
        </p:nvGrpSpPr>
        <p:grpSpPr>
          <a:xfrm>
            <a:off x="5775619" y="2925764"/>
            <a:ext cx="2094093" cy="935832"/>
            <a:chOff x="9616191" y="1384696"/>
            <a:chExt cx="2094093" cy="935832"/>
          </a:xfrm>
        </p:grpSpPr>
        <p:pic>
          <p:nvPicPr>
            <p:cNvPr id="8" name="Grafik 7" descr="Frau mit einfarbiger Füllung">
              <a:extLst>
                <a:ext uri="{FF2B5EF4-FFF2-40B4-BE49-F238E27FC236}">
                  <a16:creationId xmlns:a16="http://schemas.microsoft.com/office/drawing/2014/main" id="{21F194FE-0DA0-C6BA-7802-187FB2EE5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95884" y="1384696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 descr="Frau mit einfarbiger Füllung">
              <a:extLst>
                <a:ext uri="{FF2B5EF4-FFF2-40B4-BE49-F238E27FC236}">
                  <a16:creationId xmlns:a16="http://schemas.microsoft.com/office/drawing/2014/main" id="{BF3BF840-CCFD-EDE9-D281-24118652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9844" y="1398984"/>
              <a:ext cx="914400" cy="914400"/>
            </a:xfrm>
            <a:prstGeom prst="rect">
              <a:avLst/>
            </a:prstGeom>
          </p:spPr>
        </p:pic>
        <p:pic>
          <p:nvPicPr>
            <p:cNvPr id="12" name="Grafik 11" descr="Mann mit einfarbiger Füllung">
              <a:extLst>
                <a:ext uri="{FF2B5EF4-FFF2-40B4-BE49-F238E27FC236}">
                  <a16:creationId xmlns:a16="http://schemas.microsoft.com/office/drawing/2014/main" id="{F8EDB364-D2D4-0518-AA04-25C0185C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16191" y="140612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3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EE5D6-0ABA-F9F8-F115-25AF2B11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Spiel: Wie viele Fachschaftsräte müssen unterschreiben?</a:t>
            </a:r>
          </a:p>
        </p:txBody>
      </p:sp>
      <p:pic>
        <p:nvPicPr>
          <p:cNvPr id="5" name="Inhaltsplatzhalter 4" descr="Person im Rollstuhl mit einfarbiger Füllung">
            <a:extLst>
              <a:ext uri="{FF2B5EF4-FFF2-40B4-BE49-F238E27FC236}">
                <a16:creationId xmlns:a16="http://schemas.microsoft.com/office/drawing/2014/main" id="{1FD0636B-FC03-94BA-1F15-D4A7508DE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2214450"/>
            <a:ext cx="2690813" cy="2690813"/>
          </a:xfrm>
        </p:spPr>
      </p:pic>
      <p:pic>
        <p:nvPicPr>
          <p:cNvPr id="7" name="Grafik 6" descr="Frau mit einfarbiger Füllung">
            <a:extLst>
              <a:ext uri="{FF2B5EF4-FFF2-40B4-BE49-F238E27FC236}">
                <a16:creationId xmlns:a16="http://schemas.microsoft.com/office/drawing/2014/main" id="{30248321-AB07-1C61-CAAB-B3AC0BDE1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7443" y="2083593"/>
            <a:ext cx="2690813" cy="2690813"/>
          </a:xfrm>
          <a:prstGeom prst="rect">
            <a:avLst/>
          </a:prstGeom>
        </p:spPr>
      </p:pic>
      <p:pic>
        <p:nvPicPr>
          <p:cNvPr id="9" name="Grafik 8" descr="Schwangere Frau mit einfarbiger Füllung">
            <a:extLst>
              <a:ext uri="{FF2B5EF4-FFF2-40B4-BE49-F238E27FC236}">
                <a16:creationId xmlns:a16="http://schemas.microsoft.com/office/drawing/2014/main" id="{37DB9424-D289-D9F4-A020-193DD1FFC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4161" y="1990688"/>
            <a:ext cx="2690813" cy="2690813"/>
          </a:xfrm>
          <a:prstGeom prst="rect">
            <a:avLst/>
          </a:prstGeom>
        </p:spPr>
      </p:pic>
      <p:pic>
        <p:nvPicPr>
          <p:cNvPr id="11" name="Grafik 10" descr="Mann mit einfarbiger Füllung">
            <a:extLst>
              <a:ext uri="{FF2B5EF4-FFF2-40B4-BE49-F238E27FC236}">
                <a16:creationId xmlns:a16="http://schemas.microsoft.com/office/drawing/2014/main" id="{CC244F33-EDE9-DE9A-68E6-DE2BC8E7F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9274" y="1990687"/>
            <a:ext cx="2690813" cy="2690813"/>
          </a:xfrm>
          <a:prstGeom prst="rect">
            <a:avLst/>
          </a:prstGeom>
        </p:spPr>
      </p:pic>
      <p:pic>
        <p:nvPicPr>
          <p:cNvPr id="13" name="Grafik 12" descr="Wassermann mit einfarbiger Füllung">
            <a:extLst>
              <a:ext uri="{FF2B5EF4-FFF2-40B4-BE49-F238E27FC236}">
                <a16:creationId xmlns:a16="http://schemas.microsoft.com/office/drawing/2014/main" id="{9CDC21FC-C617-6225-21D9-3CA739519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2986" y="1990686"/>
            <a:ext cx="2690814" cy="26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DB36B-D736-5CCD-9DC8-70F341B5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1626"/>
            <a:ext cx="10515600" cy="3457574"/>
          </a:xfrm>
        </p:spPr>
        <p:txBody>
          <a:bodyPr>
            <a:normAutofit fontScale="90000"/>
          </a:bodyPr>
          <a:lstStyle/>
          <a:p>
            <a:r>
              <a:rPr lang="de-DE" sz="19900" dirty="0"/>
              <a:t>Antwort: 3</a:t>
            </a:r>
          </a:p>
        </p:txBody>
      </p:sp>
    </p:spTree>
    <p:extLst>
      <p:ext uri="{BB962C8B-B14F-4D97-AF65-F5344CB8AC3E}">
        <p14:creationId xmlns:p14="http://schemas.microsoft.com/office/powerpoint/2010/main" val="115721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5B780-487E-A08A-0FA5-0C0C8785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Bitte reicht ein </a:t>
            </a:r>
            <a:r>
              <a:rPr lang="de-DE" b="1" dirty="0"/>
              <a:t>Original-Protokoll</a:t>
            </a:r>
            <a:r>
              <a:rPr lang="de-DE" dirty="0"/>
              <a:t> mit Unterschriften der Mehrheit des Fachschaftsrates ein</a:t>
            </a:r>
          </a:p>
        </p:txBody>
      </p:sp>
      <p:pic>
        <p:nvPicPr>
          <p:cNvPr id="5" name="Grafik 4" descr="Ein Bild, das Menschliches Gesicht, Person, Kleidung, Screenshot enthält.&#10;&#10;Automatisch generierte Beschreibung">
            <a:extLst>
              <a:ext uri="{FF2B5EF4-FFF2-40B4-BE49-F238E27FC236}">
                <a16:creationId xmlns:a16="http://schemas.microsoft.com/office/drawing/2014/main" id="{91DB196C-FB35-295E-4C69-6D5AF85F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23" y="1357313"/>
            <a:ext cx="3886097" cy="55006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52907AD-2B82-03E3-D82A-D81A17581B80}"/>
              </a:ext>
            </a:extLst>
          </p:cNvPr>
          <p:cNvSpPr txBox="1"/>
          <p:nvPr/>
        </p:nvSpPr>
        <p:spPr>
          <a:xfrm>
            <a:off x="4543426" y="2012186"/>
            <a:ext cx="74152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Wir brauchen das Original mit den original Unterschriften für das Finanzamt. </a:t>
            </a:r>
            <a:r>
              <a:rPr lang="de-DE" sz="3200" b="1" dirty="0"/>
              <a:t>Werft die fertigen Protokolle bitte beim </a:t>
            </a:r>
            <a:r>
              <a:rPr lang="de-DE" sz="3200" b="1" dirty="0" err="1"/>
              <a:t>StuRa</a:t>
            </a:r>
            <a:r>
              <a:rPr lang="de-DE" sz="3200" b="1" dirty="0"/>
              <a:t> ein oder sendet sie per Post an uns. </a:t>
            </a:r>
          </a:p>
          <a:p>
            <a:r>
              <a:rPr lang="de-DE" sz="3200" dirty="0"/>
              <a:t>Wenn wir im Voraus schon einen Scan haben, ist das für die Bearbeitung hilfreich. </a:t>
            </a:r>
          </a:p>
        </p:txBody>
      </p:sp>
    </p:spTree>
    <p:extLst>
      <p:ext uri="{BB962C8B-B14F-4D97-AF65-F5344CB8AC3E}">
        <p14:creationId xmlns:p14="http://schemas.microsoft.com/office/powerpoint/2010/main" val="225286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2B7820B0-A80C-D8A8-A5E0-C60CE1BA0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1377950"/>
            <a:ext cx="6235700" cy="4102100"/>
          </a:xfrm>
        </p:spPr>
      </p:pic>
      <p:pic>
        <p:nvPicPr>
          <p:cNvPr id="7" name="Grafik 6" descr="Umschlag mit einfarbiger Füllung">
            <a:extLst>
              <a:ext uri="{FF2B5EF4-FFF2-40B4-BE49-F238E27FC236}">
                <a16:creationId xmlns:a16="http://schemas.microsoft.com/office/drawing/2014/main" id="{3910199D-A8B8-BDC6-85A2-276C71766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694" y="2100262"/>
            <a:ext cx="914400" cy="914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78AAF18-C026-D046-0331-01A5DF73536C}"/>
              </a:ext>
            </a:extLst>
          </p:cNvPr>
          <p:cNvSpPr txBox="1"/>
          <p:nvPr/>
        </p:nvSpPr>
        <p:spPr>
          <a:xfrm>
            <a:off x="7715250" y="3173792"/>
            <a:ext cx="344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QSM-Referat</a:t>
            </a:r>
            <a:br>
              <a:rPr lang="de-DE" sz="2400" dirty="0"/>
            </a:br>
            <a:r>
              <a:rPr lang="de-DE" sz="2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c/o </a:t>
            </a:r>
            <a:r>
              <a:rPr lang="de-DE" sz="24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StuRa</a:t>
            </a:r>
            <a:r>
              <a:rPr lang="de-DE" sz="2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-Büro</a:t>
            </a:r>
            <a:br>
              <a:rPr lang="de-DE" sz="2400" dirty="0"/>
            </a:br>
            <a:r>
              <a:rPr lang="de-DE" sz="2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Albert-</a:t>
            </a:r>
            <a:r>
              <a:rPr lang="de-DE" sz="24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Ueberle</a:t>
            </a:r>
            <a:r>
              <a:rPr lang="de-DE" sz="2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-Str. 3-5</a:t>
            </a:r>
            <a:br>
              <a:rPr lang="de-DE" sz="2400" dirty="0"/>
            </a:br>
            <a:r>
              <a:rPr lang="de-DE" sz="2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69120 Heidelberg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5350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9D7FA-FE41-4581-00B3-39C9FA5A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Bitte fragt uns bei Unklarheiten</a:t>
            </a:r>
          </a:p>
        </p:txBody>
      </p:sp>
      <p:pic>
        <p:nvPicPr>
          <p:cNvPr id="5" name="Inhaltsplatzhalter 4" descr="Ein Bild, das Text, Golden Retriever, Poster, Haustier enthält.&#10;&#10;Automatisch generierte Beschreibung">
            <a:extLst>
              <a:ext uri="{FF2B5EF4-FFF2-40B4-BE49-F238E27FC236}">
                <a16:creationId xmlns:a16="http://schemas.microsoft.com/office/drawing/2014/main" id="{AE6449E0-4235-4199-84C1-887D72391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69098" cy="4351338"/>
          </a:xfrm>
        </p:spPr>
      </p:pic>
      <p:pic>
        <p:nvPicPr>
          <p:cNvPr id="7" name="Grafik 6" descr="Ein Bild, das Menschliches Gesicht, Mann, Bart, Screenshot enthält.&#10;&#10;Automatisch generierte Beschreibung">
            <a:extLst>
              <a:ext uri="{FF2B5EF4-FFF2-40B4-BE49-F238E27FC236}">
                <a16:creationId xmlns:a16="http://schemas.microsoft.com/office/drawing/2014/main" id="{045081B1-5DF9-C021-8023-6177FD8E9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1682237"/>
            <a:ext cx="5745162" cy="437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80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B0664-B439-6376-C903-7D84C81B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de-DE" sz="4100"/>
              <a:t>Kontaktmöglichkeiten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A689D0-B0C6-9D31-6DAA-884552A02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de-DE" sz="2000"/>
              <a:t>E-Mail: </a:t>
            </a:r>
            <a:r>
              <a:rPr lang="de-DE" sz="2000">
                <a:hlinkClick r:id="rId2"/>
              </a:rPr>
              <a:t>qsm@stura.uni-heidelberg.de</a:t>
            </a:r>
            <a:endParaRPr lang="de-DE" sz="2000"/>
          </a:p>
          <a:p>
            <a:r>
              <a:rPr lang="de-DE" sz="2000"/>
              <a:t>Sprechstunden auf Anfrage, die Zeiten findet ihr auf unserer Website: </a:t>
            </a:r>
          </a:p>
          <a:p>
            <a:pPr lvl="1"/>
            <a:r>
              <a:rPr lang="de-DE" sz="2000"/>
              <a:t>Stura</a:t>
            </a:r>
          </a:p>
          <a:p>
            <a:pPr lvl="1"/>
            <a:r>
              <a:rPr lang="de-DE" sz="2000"/>
              <a:t>VS-Strukturen</a:t>
            </a:r>
          </a:p>
          <a:p>
            <a:pPr lvl="1"/>
            <a:r>
              <a:rPr lang="de-DE" sz="2000"/>
              <a:t>QSM</a:t>
            </a:r>
          </a:p>
        </p:txBody>
      </p:sp>
      <p:pic>
        <p:nvPicPr>
          <p:cNvPr id="5" name="Grafik 4" descr="Ein Bild, das Text, Screenshot, Quadrat, Rechteck enthält.&#10;&#10;Automatisch generierte Beschreibung">
            <a:extLst>
              <a:ext uri="{FF2B5EF4-FFF2-40B4-BE49-F238E27FC236}">
                <a16:creationId xmlns:a16="http://schemas.microsoft.com/office/drawing/2014/main" id="{14007012-3AED-C93D-ECA9-D987BEC2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28" y="717012"/>
            <a:ext cx="4411414" cy="5446191"/>
          </a:xfrm>
          <a:prstGeom prst="rect">
            <a:avLst/>
          </a:prstGeom>
        </p:spPr>
      </p:pic>
      <p:pic>
        <p:nvPicPr>
          <p:cNvPr id="6" name="Grafik 5" descr="Ein Bild, das Säugetier, Katzen, Katze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3D45948A-BA10-F480-6B89-AFF9BD5D7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70" b="93716" l="10000" r="90000">
                        <a14:foregroundMark x1="30204" y1="8470" x2="36122" y2="26230"/>
                        <a14:foregroundMark x1="32653" y1="93306" x2="61429" y2="90710"/>
                        <a14:foregroundMark x1="61429" y1="90710" x2="42245" y2="93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9716" y="3543608"/>
            <a:ext cx="2327324" cy="34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89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BF1E8-1A21-9F3C-810D-DC757418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Spiel: Wie viele Fachschaftsräte müssen unterschreiben?</a:t>
            </a:r>
          </a:p>
        </p:txBody>
      </p:sp>
      <p:pic>
        <p:nvPicPr>
          <p:cNvPr id="7" name="Grafik 6" descr="Frau schulterzuckend mit einfarbiger Füllung">
            <a:extLst>
              <a:ext uri="{FF2B5EF4-FFF2-40B4-BE49-F238E27FC236}">
                <a16:creationId xmlns:a16="http://schemas.microsoft.com/office/drawing/2014/main" id="{7144DBE4-832B-42F4-AB95-182E18193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9950" y="2340768"/>
            <a:ext cx="3062288" cy="3062288"/>
          </a:xfrm>
          <a:prstGeom prst="rect">
            <a:avLst/>
          </a:prstGeom>
        </p:spPr>
      </p:pic>
      <p:pic>
        <p:nvPicPr>
          <p:cNvPr id="9" name="Grafik 8" descr="Mann mit Kinderwagen mit einfarbiger Füllung">
            <a:extLst>
              <a:ext uri="{FF2B5EF4-FFF2-40B4-BE49-F238E27FC236}">
                <a16:creationId xmlns:a16="http://schemas.microsoft.com/office/drawing/2014/main" id="{7B50DA98-BF8D-D158-BA69-FED30A41A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2100262"/>
            <a:ext cx="3517106" cy="35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7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6825F9-D4BA-27F8-6897-61E14758C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37" y="2400301"/>
            <a:ext cx="10372725" cy="24574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20300" dirty="0"/>
              <a:t>Antwort: 2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89346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8DF50-3EC3-3BCF-8161-C2A86F12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Bitte schreibt uns in mehr als einem Satz, wofür ihr das Geld ausgeben wollt</a:t>
            </a:r>
          </a:p>
        </p:txBody>
      </p:sp>
      <p:pic>
        <p:nvPicPr>
          <p:cNvPr id="5" name="Inhaltsplatzhalter 4" descr="Ein Bild, das Text, Menschliches Gesicht, Mann, Screenshot enthält.&#10;&#10;Automatisch generierte Beschreibung">
            <a:extLst>
              <a:ext uri="{FF2B5EF4-FFF2-40B4-BE49-F238E27FC236}">
                <a16:creationId xmlns:a16="http://schemas.microsoft.com/office/drawing/2014/main" id="{390821C5-28F6-C1CF-3457-654EA437A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85" y="1776413"/>
            <a:ext cx="5368815" cy="4351338"/>
          </a:xfrm>
        </p:spPr>
      </p:pic>
      <p:pic>
        <p:nvPicPr>
          <p:cNvPr id="7" name="Grafik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4D7F7F00-5163-B2D5-6F4C-F331C43E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13" y="1776413"/>
            <a:ext cx="6072208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51DF8-77CA-B11D-B625-0F9FC299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Bitte gebt die Anträge nicht in der Nacht vor der Frist ab </a:t>
            </a:r>
          </a:p>
        </p:txBody>
      </p:sp>
      <p:pic>
        <p:nvPicPr>
          <p:cNvPr id="5" name="Inhaltsplatzhalter 4" descr="Ein Bild, das Text, Grafikdesign, Cartoon, Screenshot enthält.&#10;&#10;Automatisch generierte Beschreibung">
            <a:extLst>
              <a:ext uri="{FF2B5EF4-FFF2-40B4-BE49-F238E27FC236}">
                <a16:creationId xmlns:a16="http://schemas.microsoft.com/office/drawing/2014/main" id="{F6A4998C-0F07-2169-E148-41D4A0CA7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850" y="1825625"/>
            <a:ext cx="6162299" cy="4351338"/>
          </a:xfrm>
        </p:spPr>
      </p:pic>
    </p:spTree>
    <p:extLst>
      <p:ext uri="{BB962C8B-B14F-4D97-AF65-F5344CB8AC3E}">
        <p14:creationId xmlns:p14="http://schemas.microsoft.com/office/powerpoint/2010/main" val="3757464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leidung, Schuhwerk, Text, Person enthält.&#10;&#10;Automatisch generierte Beschreibung">
            <a:extLst>
              <a:ext uri="{FF2B5EF4-FFF2-40B4-BE49-F238E27FC236}">
                <a16:creationId xmlns:a16="http://schemas.microsoft.com/office/drawing/2014/main" id="{5F5EAC48-E5D2-1C62-4B48-833FC95B7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1750"/>
            <a:ext cx="6223000" cy="42545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78F2770-56A9-824A-4BD5-4BA3BD4DF4E3}"/>
              </a:ext>
            </a:extLst>
          </p:cNvPr>
          <p:cNvSpPr txBox="1"/>
          <p:nvPr/>
        </p:nvSpPr>
        <p:spPr>
          <a:xfrm>
            <a:off x="7061200" y="1720840"/>
            <a:ext cx="4440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Wir haben oft am Ende der Frist nur noch wenig Zeit, die Anträge zu prüfen. </a:t>
            </a:r>
            <a:br>
              <a:rPr lang="de-DE" sz="2400" dirty="0"/>
            </a:br>
            <a:r>
              <a:rPr lang="de-DE" sz="2400" dirty="0"/>
              <a:t>Wenn sie also fehlerhaft oder einfach neu sind, kann es helfen sie früher abzugeben oder mit uns zu besprechen, damit wir euch helfen können, die Anträge korrekt einzureichen. </a:t>
            </a:r>
          </a:p>
        </p:txBody>
      </p:sp>
    </p:spTree>
    <p:extLst>
      <p:ext uri="{BB962C8B-B14F-4D97-AF65-F5344CB8AC3E}">
        <p14:creationId xmlns:p14="http://schemas.microsoft.com/office/powerpoint/2010/main" val="1966734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1655C-1252-8680-AD3E-01021136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(und bitte ghostet uns nicht danach)</a:t>
            </a:r>
          </a:p>
        </p:txBody>
      </p:sp>
      <p:pic>
        <p:nvPicPr>
          <p:cNvPr id="5" name="Inhaltsplatzhalter 4" descr="Ein Bild, das Kleidung, Person, Mobiliar, Mann enthält.&#10;&#10;Automatisch generierte Beschreibung">
            <a:extLst>
              <a:ext uri="{FF2B5EF4-FFF2-40B4-BE49-F238E27FC236}">
                <a16:creationId xmlns:a16="http://schemas.microsoft.com/office/drawing/2014/main" id="{4DDEB731-1119-F92E-F342-84B25A693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739" y="1676400"/>
            <a:ext cx="4387448" cy="435133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E640F89-09CC-1861-CAE4-E2D8B079D0AB}"/>
              </a:ext>
            </a:extLst>
          </p:cNvPr>
          <p:cNvSpPr txBox="1"/>
          <p:nvPr/>
        </p:nvSpPr>
        <p:spPr>
          <a:xfrm>
            <a:off x="5546726" y="2143909"/>
            <a:ext cx="6000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Gerade weil wir in kurzer Zeit viele Anträge prüfen müssen, ist es für eure Gelder wichtig, dass ihr unter den angegebenen Daten auch erreichbar seid. </a:t>
            </a:r>
          </a:p>
          <a:p>
            <a:r>
              <a:rPr lang="de-DE" sz="2400" dirty="0"/>
              <a:t>Am besten ist eine Person, die in der Zeit auch vor Ort ist und im Zweifel nochmal Unterschriften des Fachschaftsrats organisieren oder mit den </a:t>
            </a:r>
            <a:r>
              <a:rPr lang="de-DE" sz="2400" dirty="0" err="1"/>
              <a:t>Planer:innen</a:t>
            </a:r>
            <a:r>
              <a:rPr lang="de-DE" sz="2400" dirty="0"/>
              <a:t> des Projektes sprechen kann. </a:t>
            </a:r>
          </a:p>
        </p:txBody>
      </p:sp>
    </p:spTree>
    <p:extLst>
      <p:ext uri="{BB962C8B-B14F-4D97-AF65-F5344CB8AC3E}">
        <p14:creationId xmlns:p14="http://schemas.microsoft.com/office/powerpoint/2010/main" val="293087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EE5D6-0ABA-F9F8-F115-25AF2B11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Spiel: Wie viele Fachschaftsräte müssen unterschreiben?</a:t>
            </a:r>
          </a:p>
        </p:txBody>
      </p:sp>
      <p:pic>
        <p:nvPicPr>
          <p:cNvPr id="5" name="Inhaltsplatzhalter 4" descr="Person im Rollstuhl mit einfarbiger Füllung">
            <a:extLst>
              <a:ext uri="{FF2B5EF4-FFF2-40B4-BE49-F238E27FC236}">
                <a16:creationId xmlns:a16="http://schemas.microsoft.com/office/drawing/2014/main" id="{1FD0636B-FC03-94BA-1F15-D4A7508DE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55" y="2720125"/>
            <a:ext cx="1719150" cy="1719150"/>
          </a:xfrm>
        </p:spPr>
      </p:pic>
      <p:pic>
        <p:nvPicPr>
          <p:cNvPr id="7" name="Grafik 6" descr="Frau mit einfarbiger Füllung">
            <a:extLst>
              <a:ext uri="{FF2B5EF4-FFF2-40B4-BE49-F238E27FC236}">
                <a16:creationId xmlns:a16="http://schemas.microsoft.com/office/drawing/2014/main" id="{30248321-AB07-1C61-CAAB-B3AC0BDE1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480" y="2835559"/>
            <a:ext cx="1488281" cy="1488281"/>
          </a:xfrm>
          <a:prstGeom prst="rect">
            <a:avLst/>
          </a:prstGeom>
        </p:spPr>
      </p:pic>
      <p:pic>
        <p:nvPicPr>
          <p:cNvPr id="9" name="Grafik 8" descr="Schwangere Frau mit einfarbiger Füllung">
            <a:extLst>
              <a:ext uri="{FF2B5EF4-FFF2-40B4-BE49-F238E27FC236}">
                <a16:creationId xmlns:a16="http://schemas.microsoft.com/office/drawing/2014/main" id="{37DB9424-D289-D9F4-A020-193DD1FFC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7308" y="2835559"/>
            <a:ext cx="1488281" cy="1488281"/>
          </a:xfrm>
          <a:prstGeom prst="rect">
            <a:avLst/>
          </a:prstGeom>
        </p:spPr>
      </p:pic>
      <p:pic>
        <p:nvPicPr>
          <p:cNvPr id="11" name="Grafik 10" descr="Mann mit einfarbiger Füllung">
            <a:extLst>
              <a:ext uri="{FF2B5EF4-FFF2-40B4-BE49-F238E27FC236}">
                <a16:creationId xmlns:a16="http://schemas.microsoft.com/office/drawing/2014/main" id="{CC244F33-EDE9-DE9A-68E6-DE2BC8E7F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7782" y="2604690"/>
            <a:ext cx="1719150" cy="1719150"/>
          </a:xfrm>
          <a:prstGeom prst="rect">
            <a:avLst/>
          </a:prstGeom>
        </p:spPr>
      </p:pic>
      <p:pic>
        <p:nvPicPr>
          <p:cNvPr id="13" name="Grafik 12" descr="Wassermann mit einfarbiger Füllung">
            <a:extLst>
              <a:ext uri="{FF2B5EF4-FFF2-40B4-BE49-F238E27FC236}">
                <a16:creationId xmlns:a16="http://schemas.microsoft.com/office/drawing/2014/main" id="{9CDC21FC-C617-6225-21D9-3CA739519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97964" y="2777297"/>
            <a:ext cx="1488282" cy="1488282"/>
          </a:xfrm>
          <a:prstGeom prst="rect">
            <a:avLst/>
          </a:prstGeom>
        </p:spPr>
      </p:pic>
      <p:pic>
        <p:nvPicPr>
          <p:cNvPr id="4" name="Grafik 3" descr="Mann mit Stock mit einfarbiger Füllung">
            <a:extLst>
              <a:ext uri="{FF2B5EF4-FFF2-40B4-BE49-F238E27FC236}">
                <a16:creationId xmlns:a16="http://schemas.microsoft.com/office/drawing/2014/main" id="{D8E0A324-C5F4-8656-D548-25AEB7D520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4345" y="2684859"/>
            <a:ext cx="1488281" cy="1488281"/>
          </a:xfrm>
          <a:prstGeom prst="rect">
            <a:avLst/>
          </a:prstGeom>
        </p:spPr>
      </p:pic>
      <p:pic>
        <p:nvPicPr>
          <p:cNvPr id="8" name="Grafik 7" descr="Mann, der Baby wickelt mit einfarbiger Füllung">
            <a:extLst>
              <a:ext uri="{FF2B5EF4-FFF2-40B4-BE49-F238E27FC236}">
                <a16:creationId xmlns:a16="http://schemas.microsoft.com/office/drawing/2014/main" id="{C20D46BE-84E4-7B71-25EC-C6AB3EC1F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96411" y="2719038"/>
            <a:ext cx="1604801" cy="1604801"/>
          </a:xfrm>
          <a:prstGeom prst="rect">
            <a:avLst/>
          </a:prstGeom>
        </p:spPr>
      </p:pic>
      <p:pic>
        <p:nvPicPr>
          <p:cNvPr id="15" name="Grafik 14" descr="Frau mit Baby mit einfarbiger Füllung">
            <a:extLst>
              <a:ext uri="{FF2B5EF4-FFF2-40B4-BE49-F238E27FC236}">
                <a16:creationId xmlns:a16="http://schemas.microsoft.com/office/drawing/2014/main" id="{65BF1ECE-E151-B91C-762F-58971B4F2B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19435" y="2835559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5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332854-65CB-8676-DE0F-865E2E738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112" y="2368550"/>
            <a:ext cx="10515600" cy="267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5700" dirty="0"/>
              <a:t>Antwort: 3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82953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05A0E-DB58-D4A9-EEA3-DB90858D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Take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: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242CE-CEE5-3E4F-18D3-707DC9681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gebt uns die Anträge nicht in der aller aller letzten Minute ab und bleibt erreichbar, nachdem ihr sie eingereicht habt</a:t>
            </a:r>
          </a:p>
          <a:p>
            <a:r>
              <a:rPr lang="de-DE" dirty="0"/>
              <a:t>Ein Antrag beinhaltet:</a:t>
            </a:r>
          </a:p>
          <a:p>
            <a:pPr lvl="1"/>
            <a:r>
              <a:rPr lang="de-DE" dirty="0"/>
              <a:t>Mehr als einen Satz zum Einsatz des Geldes</a:t>
            </a:r>
          </a:p>
          <a:p>
            <a:pPr lvl="1"/>
            <a:r>
              <a:rPr lang="de-DE" dirty="0"/>
              <a:t>Ggf. eine Kostenaufstellung bei komplexeren Anträgen</a:t>
            </a:r>
          </a:p>
          <a:p>
            <a:pPr lvl="1"/>
            <a:r>
              <a:rPr lang="de-DE" dirty="0"/>
              <a:t>Ein Protokoll mit den Unterschriften der Mehrheit (mind.2) des Fachschaftsrates </a:t>
            </a:r>
            <a:r>
              <a:rPr lang="de-DE" b="1" dirty="0"/>
              <a:t>im Original</a:t>
            </a:r>
          </a:p>
          <a:p>
            <a:pPr lvl="1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08559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34D41-5406-AB95-A798-DF6FEA55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Auflösung: Katzen in der 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E10765-5383-0E42-5ACA-0959DD01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1188"/>
            <a:ext cx="10515600" cy="147478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Insgesamt waren vier Katzen versteckt. Danke, dass ihr euch die Zeit für dieses </a:t>
            </a:r>
            <a:r>
              <a:rPr lang="de-DE" dirty="0" err="1"/>
              <a:t>How</a:t>
            </a:r>
            <a:r>
              <a:rPr lang="de-DE" dirty="0"/>
              <a:t>-Not-</a:t>
            </a:r>
            <a:r>
              <a:rPr lang="de-DE" dirty="0" err="1"/>
              <a:t>To</a:t>
            </a:r>
            <a:r>
              <a:rPr lang="de-DE" dirty="0"/>
              <a:t> genommen habt. Meldet euch gern, wenn ihr noch weitere Fragen habt!</a:t>
            </a:r>
          </a:p>
        </p:txBody>
      </p:sp>
    </p:spTree>
    <p:extLst>
      <p:ext uri="{BB962C8B-B14F-4D97-AF65-F5344CB8AC3E}">
        <p14:creationId xmlns:p14="http://schemas.microsoft.com/office/powerpoint/2010/main" val="994897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B0664-B439-6376-C903-7D84C81B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de-DE" sz="4100"/>
              <a:t>Kontaktmöglichkeiten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A689D0-B0C6-9D31-6DAA-884552A02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de-DE" sz="2000"/>
              <a:t>E-Mail: </a:t>
            </a:r>
            <a:r>
              <a:rPr lang="de-DE" sz="2000">
                <a:hlinkClick r:id="rId2"/>
              </a:rPr>
              <a:t>qsm@stura.uni-heidelberg.de</a:t>
            </a:r>
            <a:endParaRPr lang="de-DE" sz="2000"/>
          </a:p>
          <a:p>
            <a:r>
              <a:rPr lang="de-DE" sz="2000"/>
              <a:t>Sprechstunden auf Anfrage, die Zeiten findet ihr auf unserer Website: </a:t>
            </a:r>
          </a:p>
          <a:p>
            <a:pPr lvl="1"/>
            <a:r>
              <a:rPr lang="de-DE" sz="2000"/>
              <a:t>Stura</a:t>
            </a:r>
          </a:p>
          <a:p>
            <a:pPr lvl="1"/>
            <a:r>
              <a:rPr lang="de-DE" sz="2000"/>
              <a:t>VS-Strukturen</a:t>
            </a:r>
          </a:p>
          <a:p>
            <a:pPr lvl="1"/>
            <a:r>
              <a:rPr lang="de-DE" sz="2000"/>
              <a:t>QSM</a:t>
            </a:r>
          </a:p>
        </p:txBody>
      </p:sp>
      <p:pic>
        <p:nvPicPr>
          <p:cNvPr id="5" name="Grafik 4" descr="Ein Bild, das Text, Screenshot, Quadrat, Rechteck enthält.&#10;&#10;Automatisch generierte Beschreibung">
            <a:extLst>
              <a:ext uri="{FF2B5EF4-FFF2-40B4-BE49-F238E27FC236}">
                <a16:creationId xmlns:a16="http://schemas.microsoft.com/office/drawing/2014/main" id="{14007012-3AED-C93D-ECA9-D987BEC2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28" y="717012"/>
            <a:ext cx="4411414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5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9326F-5E15-86C9-77D3-00A11EC4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Ausführlichere Anträge: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E35EDE7-2256-79EF-A2D4-48B28C0C7D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120844"/>
              </p:ext>
            </p:extLst>
          </p:nvPr>
        </p:nvGraphicFramePr>
        <p:xfrm>
          <a:off x="838200" y="1825624"/>
          <a:ext cx="10515600" cy="434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80021621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82386663"/>
                    </a:ext>
                  </a:extLst>
                </a:gridCol>
              </a:tblGrid>
              <a:tr h="490540">
                <a:tc>
                  <a:txBody>
                    <a:bodyPr/>
                    <a:lstStyle/>
                    <a:p>
                      <a:r>
                        <a:rPr lang="de-DE" dirty="0"/>
                        <a:t>nicht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stattdessen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35433"/>
                  </a:ext>
                </a:extLst>
              </a:tr>
              <a:tr h="1572418">
                <a:tc>
                  <a:txBody>
                    <a:bodyPr/>
                    <a:lstStyle/>
                    <a:p>
                      <a:r>
                        <a:rPr lang="de-DE" dirty="0"/>
                        <a:t>„Wir wollen für Institut XY eine Exkursion machen“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„Wir wollen für etwa 30 Studierende der Fachschaft XY eine Exkursion nach AB machen, um das bestehende Lehrangebot der Vorlesungsreihe BC zu erweitern. Wir rechnen mit folgenden Kosten:…“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92491"/>
                  </a:ext>
                </a:extLst>
              </a:tr>
              <a:tr h="1572418">
                <a:tc>
                  <a:txBody>
                    <a:bodyPr/>
                    <a:lstStyle/>
                    <a:p>
                      <a:r>
                        <a:rPr lang="de-DE" dirty="0"/>
                        <a:t>„Wir brauchen einen Programmierkurs“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„Durch die veränderten beruflichen Anforderungen wollen wir den Studierenden ergänzend zum bestehenden Lehrangebot die Möglichkeit geben, die Programmiersprache ABC in einem Peer-Teaching-Format zu lernen. Hierzu möchten wir studentische </a:t>
                      </a:r>
                      <a:r>
                        <a:rPr lang="de-DE" dirty="0" err="1"/>
                        <a:t>Tutor:innen</a:t>
                      </a:r>
                      <a:r>
                        <a:rPr lang="de-DE" dirty="0"/>
                        <a:t> im Rahmen von 2 SWS finanzieren. Wir rechnen insgesamt mit der Raummiete mit folgenden Kosten:…“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536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62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70B11-F7B3-71B1-1D53-B255A2C4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Bitte gebt das Geld erst aus, wenn es genehmigt wurde</a:t>
            </a:r>
          </a:p>
        </p:txBody>
      </p:sp>
      <p:pic>
        <p:nvPicPr>
          <p:cNvPr id="9" name="Inhaltsplatzhalter 8" descr="Ein Bild, das Text, Menschliches Gesicht, Kleidung, Person enthält.&#10;&#10;Automatisch generierte Beschreibung">
            <a:extLst>
              <a:ext uri="{FF2B5EF4-FFF2-40B4-BE49-F238E27FC236}">
                <a16:creationId xmlns:a16="http://schemas.microsoft.com/office/drawing/2014/main" id="{041260A2-91D5-084D-EF84-B1C51F634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4333577" cy="4351338"/>
          </a:xfrm>
        </p:spPr>
      </p:pic>
      <p:pic>
        <p:nvPicPr>
          <p:cNvPr id="11" name="Grafik 10" descr="Ein Bild, das Menschliches Gesicht, Kleidung, Text, Person enthält.&#10;&#10;Automatisch generierte Beschreibung">
            <a:extLst>
              <a:ext uri="{FF2B5EF4-FFF2-40B4-BE49-F238E27FC236}">
                <a16:creationId xmlns:a16="http://schemas.microsoft.com/office/drawing/2014/main" id="{1979FD56-6F94-DD39-A52E-260F3F42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491" y="1825626"/>
            <a:ext cx="43783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22206D-5083-E189-61BF-CBA92ADF3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Mittel können nur für Rechnungen ausgezahlt werden, die NACH der Bewilligung ausgestellt wurden</a:t>
            </a:r>
          </a:p>
          <a:p>
            <a:r>
              <a:rPr lang="de-DE" dirty="0"/>
              <a:t>Die Idee hinter diesem Prozess ist es, neue Projekte die durch die QSM-Mittel finanziert werden, zu fördern</a:t>
            </a:r>
          </a:p>
          <a:p>
            <a:r>
              <a:rPr lang="de-DE" dirty="0"/>
              <a:t>Es können natürlich auch schon bestehende Projekte gefördert werden, trotzdem können dann Rückwirkend KEINE Rechnungen beglichen werden</a:t>
            </a:r>
          </a:p>
        </p:txBody>
      </p:sp>
    </p:spTree>
    <p:extLst>
      <p:ext uri="{BB962C8B-B14F-4D97-AF65-F5344CB8AC3E}">
        <p14:creationId xmlns:p14="http://schemas.microsoft.com/office/powerpoint/2010/main" val="848851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50C3C-27EF-CAC4-0DFC-3CC5768E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Bitte macht für größere Summen eine Kostenaufstellung</a:t>
            </a:r>
          </a:p>
        </p:txBody>
      </p:sp>
      <p:pic>
        <p:nvPicPr>
          <p:cNvPr id="6" name="Inhaltsplatzhalter 5" descr="Ein Bild, das Person, Menschliches Gesicht, Katze, Text enthält.&#10;&#10;Automatisch generierte Beschreibung">
            <a:extLst>
              <a:ext uri="{FF2B5EF4-FFF2-40B4-BE49-F238E27FC236}">
                <a16:creationId xmlns:a16="http://schemas.microsoft.com/office/drawing/2014/main" id="{716E2EE7-ED15-23CB-4AE8-5490A97B0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900" y="2032794"/>
            <a:ext cx="6172200" cy="3937000"/>
          </a:xfrm>
        </p:spPr>
      </p:pic>
    </p:spTree>
    <p:extLst>
      <p:ext uri="{BB962C8B-B14F-4D97-AF65-F5344CB8AC3E}">
        <p14:creationId xmlns:p14="http://schemas.microsoft.com/office/powerpoint/2010/main" val="362832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B9434-1EA7-D828-9A65-7FF60C40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Eine Kostenaufstellung machen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CC29ED-FB4D-75EA-9CB1-FB61AD94E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Verschiedene Kategorien festlegen, für die das Geld ausgegeben werden soll. Beispiele: Technischer Support, Mobiliar, Raummiete, Unterkunft der Redenden, Schulungen </a:t>
            </a:r>
            <a:r>
              <a:rPr lang="de-DE" dirty="0" err="1"/>
              <a:t>etc</a:t>
            </a:r>
            <a:r>
              <a:rPr lang="de-DE" dirty="0"/>
              <a:t> </a:t>
            </a:r>
            <a:r>
              <a:rPr lang="de-DE" dirty="0" err="1"/>
              <a:t>etc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Achtung: Keine Dankesgeschenke von QSM zahlen!!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mit Kostenvoranschlägen ungefähre Posten berechnen. Die Summen müssen nicht exakt sein und ein bisschen Puffer ist immer okay. Trotzdem bitte realistische Beträge </a:t>
            </a:r>
            <a:r>
              <a:rPr lang="de-DE" dirty="0">
                <a:sym typeface="Wingdings" pitchFamily="2" charset="2"/>
              </a:rPr>
              <a:t>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sym typeface="Wingdings" pitchFamily="2" charset="2"/>
              </a:rPr>
              <a:t>Am Ende sollte die Summe herauskommen, die ihr auch beantragt.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656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0B2B1-F9A5-4410-E875-0025B49B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Spiel: Was ist eine Kostenaufstellung und was nicht?</a:t>
            </a:r>
          </a:p>
        </p:txBody>
      </p:sp>
      <p:sp>
        <p:nvSpPr>
          <p:cNvPr id="4" name="Ovale Legende 3">
            <a:extLst>
              <a:ext uri="{FF2B5EF4-FFF2-40B4-BE49-F238E27FC236}">
                <a16:creationId xmlns:a16="http://schemas.microsoft.com/office/drawing/2014/main" id="{382D5549-7F1B-53B4-7F2E-14549D81BF00}"/>
              </a:ext>
            </a:extLst>
          </p:cNvPr>
          <p:cNvSpPr/>
          <p:nvPr/>
        </p:nvSpPr>
        <p:spPr>
          <a:xfrm>
            <a:off x="290349" y="1580674"/>
            <a:ext cx="3643312" cy="2428875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„Wir wollen einen Programmierkurs für das Institut XY. Der kostet 2000€.</a:t>
            </a:r>
          </a:p>
        </p:txBody>
      </p:sp>
      <p:pic>
        <p:nvPicPr>
          <p:cNvPr id="6" name="Grafik 5" descr="Ein Bild, das Cartoon, Animierter Cartoon, Animation, Darstellung enthält.&#10;&#10;Automatisch generierte Beschreibung">
            <a:extLst>
              <a:ext uri="{FF2B5EF4-FFF2-40B4-BE49-F238E27FC236}">
                <a16:creationId xmlns:a16="http://schemas.microsoft.com/office/drawing/2014/main" id="{25D57F34-33F7-0B47-FA4D-62FB22F30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6244" l="10000" r="90000">
                        <a14:foregroundMark x1="35155" y1="26047" x2="42174" y2="22845"/>
                        <a14:foregroundMark x1="42174" y1="22845" x2="42733" y2="14963"/>
                        <a14:foregroundMark x1="42733" y1="14963" x2="45839" y2="8374"/>
                        <a14:foregroundMark x1="45839" y1="8374" x2="53602" y2="7266"/>
                        <a14:foregroundMark x1="53602" y1="7266" x2="59752" y2="10714"/>
                        <a14:foregroundMark x1="59752" y1="10714" x2="66460" y2="12315"/>
                        <a14:foregroundMark x1="34286" y1="88547" x2="40683" y2="91810"/>
                        <a14:foregroundMark x1="40683" y1="91810" x2="43416" y2="79495"/>
                        <a14:foregroundMark x1="43416" y1="79495" x2="47950" y2="72906"/>
                        <a14:foregroundMark x1="47950" y1="72906" x2="49068" y2="80788"/>
                        <a14:foregroundMark x1="49068" y1="80788" x2="46894" y2="92488"/>
                        <a14:foregroundMark x1="41863" y1="90025" x2="46273" y2="84975"/>
                        <a14:foregroundMark x1="45031" y1="96059" x2="37019" y2="92180"/>
                        <a14:foregroundMark x1="37019" y1="92180" x2="45280" y2="92241"/>
                        <a14:foregroundMark x1="45280" y1="92241" x2="46708" y2="96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347" y="1807804"/>
            <a:ext cx="5006660" cy="5050196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113B9C12-6FFD-3FF8-7FF2-1D8A2A3ED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850881"/>
              </p:ext>
            </p:extLst>
          </p:nvPr>
        </p:nvGraphicFramePr>
        <p:xfrm>
          <a:off x="7026757" y="1170385"/>
          <a:ext cx="468979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896">
                  <a:extLst>
                    <a:ext uri="{9D8B030D-6E8A-4147-A177-3AD203B41FA5}">
                      <a16:colId xmlns:a16="http://schemas.microsoft.com/office/drawing/2014/main" val="3926748742"/>
                    </a:ext>
                  </a:extLst>
                </a:gridCol>
                <a:gridCol w="2344896">
                  <a:extLst>
                    <a:ext uri="{9D8B030D-6E8A-4147-A177-3AD203B41FA5}">
                      <a16:colId xmlns:a16="http://schemas.microsoft.com/office/drawing/2014/main" val="3092753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dirty="0"/>
                        <a:t>Nutzen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814298"/>
                  </a:ext>
                </a:extLst>
              </a:tr>
              <a:tr h="531316">
                <a:tc>
                  <a:txBody>
                    <a:bodyPr/>
                    <a:lstStyle/>
                    <a:p>
                      <a:r>
                        <a:rPr lang="de-DE" dirty="0" err="1"/>
                        <a:t>Tutor:innen</a:t>
                      </a:r>
                      <a:r>
                        <a:rPr lang="de-DE" dirty="0"/>
                        <a:t> für 2 SWS*16 Wochen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448€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026370"/>
                  </a:ext>
                </a:extLst>
              </a:tr>
              <a:tr h="303609">
                <a:tc>
                  <a:txBody>
                    <a:bodyPr/>
                    <a:lstStyle/>
                    <a:p>
                      <a:r>
                        <a:rPr lang="de-DE" dirty="0"/>
                        <a:t>Raummiete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670€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210495"/>
                  </a:ext>
                </a:extLst>
              </a:tr>
              <a:tr h="531316">
                <a:tc>
                  <a:txBody>
                    <a:bodyPr/>
                    <a:lstStyle/>
                    <a:p>
                      <a:r>
                        <a:rPr lang="de-DE" dirty="0"/>
                        <a:t>Lizenz für das Programm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336671"/>
                  </a:ext>
                </a:extLst>
              </a:tr>
              <a:tr h="759023">
                <a:tc>
                  <a:txBody>
                    <a:bodyPr/>
                    <a:lstStyle/>
                    <a:p>
                      <a:r>
                        <a:rPr lang="de-DE" dirty="0"/>
                        <a:t>Puffer, unvorhergesehene Ausgaben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182€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12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9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Menschliches Gesicht, Text, Person, Kleidung enthält.&#10;&#10;Automatisch generierte Beschreibung">
            <a:extLst>
              <a:ext uri="{FF2B5EF4-FFF2-40B4-BE49-F238E27FC236}">
                <a16:creationId xmlns:a16="http://schemas.microsoft.com/office/drawing/2014/main" id="{35D78FD5-98AE-8545-81B0-D2885D973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865" y="-4749"/>
            <a:ext cx="6136398" cy="6862749"/>
          </a:xfrm>
        </p:spPr>
      </p:pic>
      <p:pic>
        <p:nvPicPr>
          <p:cNvPr id="7" name="Grafik 6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6F2A57E6-4FA9-FE28-5C41-C223C38A5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34" b="96411" l="2642" r="94340">
                        <a14:foregroundMark x1="28302" y1="96890" x2="18868" y2="70335"/>
                        <a14:foregroundMark x1="18868" y1="70335" x2="4151" y2="47847"/>
                        <a14:foregroundMark x1="4151" y1="47847" x2="50755" y2="19378"/>
                        <a14:foregroundMark x1="50755" y1="19378" x2="80566" y2="19139"/>
                        <a14:foregroundMark x1="80566" y1="19139" x2="94340" y2="43780"/>
                        <a14:foregroundMark x1="94340" y1="43780" x2="66604" y2="69378"/>
                        <a14:foregroundMark x1="66604" y1="69378" x2="38302" y2="27751"/>
                        <a14:foregroundMark x1="38302" y1="27751" x2="30943" y2="44258"/>
                        <a14:foregroundMark x1="38491" y1="99282" x2="16792" y2="69139"/>
                        <a14:foregroundMark x1="16792" y1="69139" x2="5094" y2="37081"/>
                        <a14:foregroundMark x1="5094" y1="37081" x2="5472" y2="72727"/>
                        <a14:foregroundMark x1="5472" y1="72727" x2="3396" y2="44019"/>
                        <a14:foregroundMark x1="3396" y1="44019" x2="2642" y2="75120"/>
                        <a14:foregroundMark x1="2642" y1="75120" x2="5849" y2="42584"/>
                        <a14:foregroundMark x1="5849" y1="42584" x2="34906" y2="19139"/>
                        <a14:foregroundMark x1="34906" y1="19139" x2="67547" y2="10287"/>
                        <a14:foregroundMark x1="67547" y1="10287" x2="43962" y2="8134"/>
                        <a14:foregroundMark x1="43962" y1="8134" x2="71132" y2="16986"/>
                        <a14:foregroundMark x1="71132" y1="16986" x2="24906" y2="13876"/>
                        <a14:foregroundMark x1="2642" y1="47368" x2="4151" y2="72967"/>
                        <a14:foregroundMark x1="34906" y1="77751" x2="29434" y2="96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1784">
            <a:off x="3550808" y="459790"/>
            <a:ext cx="2148575" cy="1694536"/>
          </a:xfrm>
          <a:prstGeom prst="rect">
            <a:avLst/>
          </a:prstGeom>
        </p:spPr>
      </p:pic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09F3274-6EB7-ECC2-6D9C-04A0C69EA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7489">
            <a:off x="6398457" y="964533"/>
            <a:ext cx="2521154" cy="15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58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Macintosh PowerPoint</Application>
  <PresentationFormat>Breitbild</PresentationFormat>
  <Paragraphs>74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Open Sans</vt:lpstr>
      <vt:lpstr>Wingdings</vt:lpstr>
      <vt:lpstr>Office</vt:lpstr>
      <vt:lpstr>How NOT to QSM</vt:lpstr>
      <vt:lpstr>Bitte schreibt uns in mehr als einem Satz, wofür ihr das Geld ausgeben wollt</vt:lpstr>
      <vt:lpstr>Ausführlichere Anträge:</vt:lpstr>
      <vt:lpstr>Bitte gebt das Geld erst aus, wenn es genehmigt wurde</vt:lpstr>
      <vt:lpstr>PowerPoint-Präsentation</vt:lpstr>
      <vt:lpstr>Bitte macht für größere Summen eine Kostenaufstellung</vt:lpstr>
      <vt:lpstr>How to: Eine Kostenaufstellung machen</vt:lpstr>
      <vt:lpstr>Spiel: Was ist eine Kostenaufstellung und was nicht?</vt:lpstr>
      <vt:lpstr>PowerPoint-Präsentation</vt:lpstr>
      <vt:lpstr>Antwort: Die Tabelle beinhaltet eine Kostenaufstellung!</vt:lpstr>
      <vt:lpstr>Bitte reicht ein Original-Protokoll mit Unterschriften der Mehrheit des Fachschaftsrates ein</vt:lpstr>
      <vt:lpstr>Spiel: Wie viele Fachschaftsräte müssen unterschreiben?</vt:lpstr>
      <vt:lpstr>Antwort: 3</vt:lpstr>
      <vt:lpstr>Bitte reicht ein Original-Protokoll mit Unterschriften der Mehrheit des Fachschaftsrates ein</vt:lpstr>
      <vt:lpstr>PowerPoint-Präsentation</vt:lpstr>
      <vt:lpstr>Bitte fragt uns bei Unklarheiten</vt:lpstr>
      <vt:lpstr>Kontaktmöglichkeiten</vt:lpstr>
      <vt:lpstr>Spiel: Wie viele Fachschaftsräte müssen unterschreiben?</vt:lpstr>
      <vt:lpstr>PowerPoint-Präsentation</vt:lpstr>
      <vt:lpstr>Bitte gebt die Anträge nicht in der Nacht vor der Frist ab </vt:lpstr>
      <vt:lpstr>PowerPoint-Präsentation</vt:lpstr>
      <vt:lpstr>(und bitte ghostet uns nicht danach)</vt:lpstr>
      <vt:lpstr>Spiel: Wie viele Fachschaftsräte müssen unterschreiben?</vt:lpstr>
      <vt:lpstr>PowerPoint-Präsentation</vt:lpstr>
      <vt:lpstr>Take home message: </vt:lpstr>
      <vt:lpstr>Auflösung: Katzen in der Präsentation</vt:lpstr>
      <vt:lpstr>Kontaktmöglichkeiten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Olivia Steiger</dc:creator>
  <cp:lastModifiedBy>Olivia Steiger</cp:lastModifiedBy>
  <cp:revision>2</cp:revision>
  <dcterms:created xsi:type="dcterms:W3CDTF">2024-07-16T07:57:31Z</dcterms:created>
  <dcterms:modified xsi:type="dcterms:W3CDTF">2024-07-16T13:11:27Z</dcterms:modified>
</cp:coreProperties>
</file>