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63" r:id="rId3"/>
    <p:sldId id="264" r:id="rId4"/>
    <p:sldId id="267" r:id="rId5"/>
    <p:sldId id="268" r:id="rId6"/>
    <p:sldId id="269" r:id="rId7"/>
    <p:sldId id="270" r:id="rId8"/>
    <p:sldId id="271" r:id="rId9"/>
    <p:sldId id="272" r:id="rId10"/>
    <p:sldId id="262" r:id="rId11"/>
    <p:sldId id="273" r:id="rId12"/>
    <p:sldId id="274" r:id="rId13"/>
    <p:sldId id="275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033D5F-B226-4427-8930-F421389076D3}">
  <a:tblStyle styleId="{44033D5F-B226-4427-8930-F421389076D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9"/>
  </p:normalViewPr>
  <p:slideViewPr>
    <p:cSldViewPr snapToGrid="0" snapToObjects="1">
      <p:cViewPr varScale="1">
        <p:scale>
          <a:sx n="141" d="100"/>
          <a:sy n="141" d="100"/>
        </p:scale>
        <p:origin x="90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83543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0366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1139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3878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2561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5571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7371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8780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760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22222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1025" y="-11025"/>
            <a:ext cx="9144000" cy="5143500"/>
          </a:xfrm>
          <a:prstGeom prst="rect">
            <a:avLst/>
          </a:prstGeom>
          <a:solidFill>
            <a:srgbClr val="222222">
              <a:alpha val="64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086350" y="-38100"/>
            <a:ext cx="4114800" cy="5219700"/>
          </a:xfrm>
          <a:custGeom>
            <a:avLst/>
            <a:gdLst/>
            <a:ahLst/>
            <a:cxnLst/>
            <a:rect l="l" t="t" r="r" b="b"/>
            <a:pathLst>
              <a:path w="164592" h="208788" extrusionOk="0">
                <a:moveTo>
                  <a:pt x="0" y="1524"/>
                </a:moveTo>
                <a:lnTo>
                  <a:pt x="107442" y="208788"/>
                </a:lnTo>
                <a:lnTo>
                  <a:pt x="164592" y="208788"/>
                </a:lnTo>
                <a:lnTo>
                  <a:pt x="164592" y="0"/>
                </a:lnTo>
                <a:close/>
              </a:path>
            </a:pathLst>
          </a:custGeom>
          <a:solidFill>
            <a:srgbClr val="FF8700">
              <a:alpha val="85380"/>
            </a:srgbClr>
          </a:solidFill>
          <a:ln>
            <a:noFill/>
          </a:ln>
        </p:spPr>
      </p:sp>
      <p:sp>
        <p:nvSpPr>
          <p:cNvPr id="12" name="Google Shape;12;p2"/>
          <p:cNvSpPr/>
          <p:nvPr/>
        </p:nvSpPr>
        <p:spPr>
          <a:xfrm flipH="1">
            <a:off x="-418950" y="4394400"/>
            <a:ext cx="8172300" cy="749100"/>
          </a:xfrm>
          <a:prstGeom prst="parallelogram">
            <a:avLst>
              <a:gd name="adj" fmla="val 51542"/>
            </a:avLst>
          </a:prstGeom>
          <a:solidFill>
            <a:srgbClr val="FFFFFF">
              <a:alpha val="17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3" name="Google Shape;13;p2"/>
          <p:cNvSpPr/>
          <p:nvPr/>
        </p:nvSpPr>
        <p:spPr>
          <a:xfrm flipH="1">
            <a:off x="1028475" y="4166400"/>
            <a:ext cx="8369700" cy="228000"/>
          </a:xfrm>
          <a:prstGeom prst="parallelogram">
            <a:avLst>
              <a:gd name="adj" fmla="val 51542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028475" y="0"/>
            <a:ext cx="5238600" cy="4020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l" t="t" r="r" b="b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</p:sp>
      <p:sp>
        <p:nvSpPr>
          <p:cNvPr id="32" name="Google Shape;32;p5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5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5"/>
          <p:cNvSpPr/>
          <p:nvPr/>
        </p:nvSpPr>
        <p:spPr>
          <a:xfrm flipH="1">
            <a:off x="742953" y="272850"/>
            <a:ext cx="75057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5"/>
          <p:cNvSpPr/>
          <p:nvPr/>
        </p:nvSpPr>
        <p:spPr>
          <a:xfrm flipH="1">
            <a:off x="7861618" y="272850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1104900" y="1277625"/>
            <a:ext cx="7581900" cy="3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l" t="t" r="r" b="b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</p:sp>
      <p:sp>
        <p:nvSpPr>
          <p:cNvPr id="91" name="Google Shape;91;p11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1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1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04900" y="1200150"/>
            <a:ext cx="7581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ra.uni-heidelberg.de/finanzen/formulare/" TargetMode="External"/><Relationship Id="rId2" Type="http://schemas.openxmlformats.org/officeDocument/2006/relationships/hyperlink" Target="https://www.stura.uni-heidelberg.de/finanze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ura.uni-heidelberg.de/2019/11/06/feiern-am-jahresende-2020/" TargetMode="External"/><Relationship Id="rId5" Type="http://schemas.openxmlformats.org/officeDocument/2006/relationships/hyperlink" Target="https://www.stura.uni-heidelberg.de/finanzen/haushalt/" TargetMode="External"/><Relationship Id="rId4" Type="http://schemas.openxmlformats.org/officeDocument/2006/relationships/hyperlink" Target="https://www.stura.uni-heidelberg.de/finanzen/fs-info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ra.uni-heidelberg.de/wp-content/uploads/Finanzen/Haushalt/Musterbudgetplan_2021.xlsx" TargetMode="External"/><Relationship Id="rId2" Type="http://schemas.openxmlformats.org/officeDocument/2006/relationships/hyperlink" Target="https://www.stura.uni-heidelberg.de/wp-content/uploads/Finanzen/Formulare/Rueckmeldung_Finanzverantwortlich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ura.uni-heidelberg.de/wp-content/uploads/Finanzen/Haushalt/How_to_Budget_2021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Finanzen@stura.uni-heidelberg.d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>
            <a:spLocks noGrp="1"/>
          </p:cNvSpPr>
          <p:nvPr>
            <p:ph type="ctrTitle"/>
          </p:nvPr>
        </p:nvSpPr>
        <p:spPr>
          <a:xfrm>
            <a:off x="169439" y="-417443"/>
            <a:ext cx="8656509" cy="151737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  <a:latin typeface="Constantine" pitchFamily="2" charset="77"/>
              </a:rPr>
              <a:t>Finanzerschulung    WiSe 21/22</a:t>
            </a:r>
            <a:endParaRPr dirty="0">
              <a:solidFill>
                <a:schemeClr val="tx1"/>
              </a:solidFill>
              <a:latin typeface="Constantine" pitchFamily="2" charset="7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/>
          <p:nvPr/>
        </p:nvSpPr>
        <p:spPr>
          <a:xfrm>
            <a:off x="5856968" y="760513"/>
            <a:ext cx="257246" cy="24562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87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9"/>
          <p:cNvSpPr/>
          <p:nvPr/>
        </p:nvSpPr>
        <p:spPr>
          <a:xfrm rot="2697415">
            <a:off x="8277536" y="2042397"/>
            <a:ext cx="390522" cy="372885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87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9"/>
          <p:cNvSpPr/>
          <p:nvPr/>
        </p:nvSpPr>
        <p:spPr>
          <a:xfrm>
            <a:off x="8571977" y="1591933"/>
            <a:ext cx="156409" cy="149417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87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9"/>
          <p:cNvSpPr/>
          <p:nvPr/>
        </p:nvSpPr>
        <p:spPr>
          <a:xfrm rot="1279885">
            <a:off x="5627637" y="1634799"/>
            <a:ext cx="156402" cy="14939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87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pic>
        <p:nvPicPr>
          <p:cNvPr id="17" name="Picture 14">
            <a:extLst>
              <a:ext uri="{FF2B5EF4-FFF2-40B4-BE49-F238E27FC236}">
                <a16:creationId xmlns:a16="http://schemas.microsoft.com/office/drawing/2014/main" id="{79382CC5-79FA-4448-A81C-FD67DFE94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889" y="731700"/>
            <a:ext cx="1187450" cy="218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9">
            <a:extLst>
              <a:ext uri="{FF2B5EF4-FFF2-40B4-BE49-F238E27FC236}">
                <a16:creationId xmlns:a16="http://schemas.microsoft.com/office/drawing/2014/main" id="{6B008CD7-BC71-AC4C-9144-16077D8D0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594" y="842754"/>
            <a:ext cx="12192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6">
            <a:extLst>
              <a:ext uri="{FF2B5EF4-FFF2-40B4-BE49-F238E27FC236}">
                <a16:creationId xmlns:a16="http://schemas.microsoft.com/office/drawing/2014/main" id="{347B9847-DFD0-DB4E-ACCC-D7697FAE7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510" y="711044"/>
            <a:ext cx="979377" cy="223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F0E7788-C965-4F6F-9FFA-F691D6BAF2CB}"/>
              </a:ext>
            </a:extLst>
          </p:cNvPr>
          <p:cNvSpPr txBox="1"/>
          <p:nvPr/>
        </p:nvSpPr>
        <p:spPr>
          <a:xfrm>
            <a:off x="16482" y="1048852"/>
            <a:ext cx="51882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Schauen wir uns jetzt zusammen die wichtigsten Dokumente und Seiten an!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614D9DC-784A-49E3-B637-0FB9D9B5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 aller Seiten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8DFBADB-8EAF-40EF-9D6D-E0C1B749AB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11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CDE045-51D9-42F1-95E3-30D8E256A0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104900" y="1187735"/>
            <a:ext cx="7581900" cy="3616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/>
              <a:t>Links von Seiten, die wir uns hier zusammen anschauen:</a:t>
            </a:r>
            <a:br>
              <a:rPr lang="de-DE" sz="1500" dirty="0"/>
            </a:br>
            <a:r>
              <a:rPr lang="de-DE" sz="1500" dirty="0"/>
              <a:t>1. </a:t>
            </a:r>
            <a:r>
              <a:rPr lang="de-DE" sz="1500" dirty="0">
                <a:hlinkClick r:id="rId2"/>
              </a:rPr>
              <a:t>https://www.stura.uni-heidelberg.de/finanzen/</a:t>
            </a:r>
            <a:r>
              <a:rPr lang="de-DE" sz="1500" dirty="0"/>
              <a:t> </a:t>
            </a:r>
            <a:br>
              <a:rPr lang="de-DE" sz="1500" dirty="0"/>
            </a:br>
            <a:r>
              <a:rPr lang="de-DE" sz="1500" dirty="0"/>
              <a:t>(Für Kontakt, und einen allgemeinen Start)</a:t>
            </a:r>
          </a:p>
          <a:p>
            <a:r>
              <a:rPr lang="de-DE" sz="1500" dirty="0"/>
              <a:t>2. </a:t>
            </a:r>
            <a:r>
              <a:rPr lang="de-DE" sz="1500" dirty="0">
                <a:hlinkClick r:id="rId3"/>
              </a:rPr>
              <a:t>https://www.stura.uni-heidelberg.de/finanzen/formulare/</a:t>
            </a:r>
            <a:r>
              <a:rPr lang="de-DE" sz="1500" dirty="0"/>
              <a:t> </a:t>
            </a:r>
            <a:br>
              <a:rPr lang="de-DE" sz="1500" dirty="0"/>
            </a:br>
            <a:r>
              <a:rPr lang="de-DE" sz="1500" dirty="0"/>
              <a:t>(Für alle Formulare: Abrechnungen, Einnahmen, Alkohol-</a:t>
            </a:r>
            <a:r>
              <a:rPr lang="de-DE" sz="1500" dirty="0" err="1"/>
              <a:t>Abrechungen</a:t>
            </a:r>
            <a:r>
              <a:rPr lang="de-DE" sz="1500" dirty="0"/>
              <a:t>, </a:t>
            </a:r>
            <a:r>
              <a:rPr lang="de-DE" sz="1500" dirty="0" err="1"/>
              <a:t>etc.pp</a:t>
            </a:r>
            <a:r>
              <a:rPr lang="de-DE" sz="1500" dirty="0"/>
              <a:t>.)</a:t>
            </a:r>
          </a:p>
          <a:p>
            <a:r>
              <a:rPr lang="de-DE" sz="1500" dirty="0"/>
              <a:t>3. </a:t>
            </a:r>
            <a:r>
              <a:rPr lang="de-DE" sz="1500" dirty="0">
                <a:hlinkClick r:id="rId4"/>
              </a:rPr>
              <a:t>https://www.stura.uni-heidelberg.de/finanzen/fs-info/</a:t>
            </a:r>
            <a:r>
              <a:rPr lang="de-DE" sz="1500" dirty="0"/>
              <a:t> </a:t>
            </a:r>
            <a:br>
              <a:rPr lang="de-DE" sz="1500" dirty="0"/>
            </a:br>
            <a:r>
              <a:rPr lang="de-DE" sz="1500" dirty="0"/>
              <a:t>(„Realitätsnahe“ Informationen für Fachschaften)</a:t>
            </a:r>
          </a:p>
          <a:p>
            <a:r>
              <a:rPr lang="de-DE" sz="1500" dirty="0"/>
              <a:t>4. </a:t>
            </a:r>
            <a:r>
              <a:rPr lang="de-DE" sz="1500" dirty="0">
                <a:hlinkClick r:id="rId5"/>
              </a:rPr>
              <a:t>https://www.stura.uni-heidelberg.de/finanzen/haushalt/</a:t>
            </a:r>
            <a:r>
              <a:rPr lang="de-DE" sz="1500" dirty="0"/>
              <a:t> </a:t>
            </a:r>
            <a:br>
              <a:rPr lang="de-DE" sz="1500" dirty="0"/>
            </a:br>
            <a:r>
              <a:rPr lang="de-DE" sz="1500" dirty="0"/>
              <a:t>(Alle Informationen zur Haushaltsplanung)</a:t>
            </a:r>
          </a:p>
          <a:p>
            <a:r>
              <a:rPr lang="de-DE" sz="1500" dirty="0">
                <a:hlinkClick r:id="rId6"/>
              </a:rPr>
              <a:t>https://www.stura.uni-heidelberg.de/2019/11/06/feiern-am-jahresende-2020/</a:t>
            </a:r>
            <a:r>
              <a:rPr lang="de-DE" sz="1500" dirty="0"/>
              <a:t> </a:t>
            </a:r>
            <a:br>
              <a:rPr lang="de-DE" sz="1500" dirty="0"/>
            </a:br>
            <a:r>
              <a:rPr lang="de-DE" sz="1500" dirty="0"/>
              <a:t>(Informationen zu Feiern am Ende des Jahres)</a:t>
            </a:r>
          </a:p>
          <a:p>
            <a:pPr marL="38100" indent="0">
              <a:buNone/>
            </a:pPr>
            <a:br>
              <a:rPr lang="de-DE" sz="1400" dirty="0"/>
            </a:b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217664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614D9DC-784A-49E3-B637-0FB9D9B5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 aller Dateien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CDE045-51D9-42F1-95E3-30D8E256A0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98127" y="1049734"/>
            <a:ext cx="7581900" cy="3862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indent="0">
              <a:buNone/>
            </a:pPr>
            <a:r>
              <a:rPr lang="de-DE" sz="1500" dirty="0"/>
              <a:t>Beachtet bei Haushaltsbezogenen Dateien, dass es sich von Jahr zu Jahr Unterschiede ergeben können, und fragt im Zweifel unter [finanzen@stura.uni-heidelberg.de] an!</a:t>
            </a:r>
            <a:endParaRPr lang="de-DE" sz="1500" dirty="0">
              <a:hlinkClick r:id="rId2"/>
            </a:endParaRPr>
          </a:p>
          <a:p>
            <a:endParaRPr lang="de-DE" sz="1500" dirty="0">
              <a:hlinkClick r:id="rId2"/>
            </a:endParaRPr>
          </a:p>
          <a:p>
            <a:r>
              <a:rPr lang="de-DE" sz="1500" dirty="0">
                <a:hlinkClick r:id="rId2"/>
              </a:rPr>
              <a:t>https://www.stura.uni-heidelberg.de/wp-content/uploads/Finanzen/Formulare/Rueckmeldung_Finanzverantwortliche.pdf</a:t>
            </a:r>
            <a:br>
              <a:rPr lang="de-DE" sz="1500" dirty="0"/>
            </a:br>
            <a:r>
              <a:rPr lang="de-DE" sz="1500" dirty="0"/>
              <a:t>(Unterschriftenprobe! Wann immer ein neuer </a:t>
            </a:r>
            <a:r>
              <a:rPr lang="de-DE" sz="1500" dirty="0" err="1"/>
              <a:t>Finanzref</a:t>
            </a:r>
            <a:r>
              <a:rPr lang="de-DE" sz="1500" dirty="0"/>
              <a:t> bestimmt wird, muss er so eine einreichen)</a:t>
            </a:r>
          </a:p>
          <a:p>
            <a:r>
              <a:rPr lang="de-DE" sz="1500" dirty="0">
                <a:hlinkClick r:id="rId3"/>
              </a:rPr>
              <a:t>https://www.stura.uni-heidelberg.de/wp-content/uploads/Finanzen/Haushalt/Musterbudgetplan_2021.xlsx</a:t>
            </a:r>
            <a:r>
              <a:rPr lang="de-DE" sz="1500" dirty="0"/>
              <a:t> </a:t>
            </a:r>
            <a:br>
              <a:rPr lang="de-DE" sz="1500" dirty="0"/>
            </a:br>
            <a:r>
              <a:rPr lang="de-DE" sz="1500" dirty="0"/>
              <a:t>(Excel Datei des Muster Budgetplans)</a:t>
            </a:r>
          </a:p>
          <a:p>
            <a:r>
              <a:rPr lang="de-DE" sz="1500" dirty="0">
                <a:hlinkClick r:id="rId4"/>
              </a:rPr>
              <a:t>https://www.stura.uni-heidelberg.de/wp-content/uploads/Finanzen/Haushalt/How_to_Budget_2021.pdf</a:t>
            </a:r>
            <a:r>
              <a:rPr lang="de-DE" sz="1500" dirty="0"/>
              <a:t> </a:t>
            </a:r>
            <a:br>
              <a:rPr lang="de-DE" sz="1500" dirty="0"/>
            </a:br>
            <a:r>
              <a:rPr lang="de-DE" sz="1500" dirty="0"/>
              <a:t>(</a:t>
            </a:r>
            <a:r>
              <a:rPr lang="de-DE" sz="1500" dirty="0" err="1"/>
              <a:t>How</a:t>
            </a:r>
            <a:r>
              <a:rPr lang="de-DE" sz="1500" dirty="0"/>
              <a:t> </a:t>
            </a:r>
            <a:r>
              <a:rPr lang="de-DE" sz="1500" dirty="0" err="1"/>
              <a:t>to</a:t>
            </a:r>
            <a:r>
              <a:rPr lang="de-DE" sz="1500" dirty="0"/>
              <a:t> Budget 2021)</a:t>
            </a:r>
          </a:p>
          <a:p>
            <a:endParaRPr lang="de-DE" sz="14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8DFBADB-8EAF-40EF-9D6D-E0C1B749AB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800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C982DE8-D15E-4812-9A40-C88EC9FAB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13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EBB9D4D-0B42-461E-A82F-6C1DFAB3E7BC}"/>
              </a:ext>
            </a:extLst>
          </p:cNvPr>
          <p:cNvSpPr txBox="1"/>
          <p:nvPr/>
        </p:nvSpPr>
        <p:spPr>
          <a:xfrm>
            <a:off x="1104053" y="650240"/>
            <a:ext cx="74642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Bei allen Fragen, Problemen, oder Ideen, schreibt an:</a:t>
            </a:r>
          </a:p>
          <a:p>
            <a:endParaRPr lang="de-DE" dirty="0"/>
          </a:p>
          <a:p>
            <a:br>
              <a:rPr lang="de-DE" dirty="0"/>
            </a:br>
            <a:endParaRPr lang="de-DE" dirty="0"/>
          </a:p>
          <a:p>
            <a:endParaRPr lang="de-DE" dirty="0"/>
          </a:p>
          <a:p>
            <a:pPr algn="ctr"/>
            <a:r>
              <a:rPr lang="de-DE" sz="4000" dirty="0">
                <a:hlinkClick r:id="rId2"/>
              </a:rPr>
              <a:t>finanzen@stura.uni-heidelberg.de</a:t>
            </a:r>
            <a:r>
              <a:rPr lang="de-DE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61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de-DE" dirty="0"/>
              <a:t>Rechtliche Rahmenbedingungen unseres Finanzsystems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65AA8A-52D6-514F-BC2D-D3651CEA68B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103165" y="4293648"/>
            <a:ext cx="1880640" cy="541440"/>
          </a:xfrm>
          <a:prstGeom prst="rect">
            <a:avLst/>
          </a:prstGeom>
          <a:ln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35F1C-915F-5545-BB6A-D1278BC34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371" y="1025175"/>
            <a:ext cx="7469257" cy="3135349"/>
          </a:xfrm>
        </p:spPr>
        <p:txBody>
          <a:bodyPr/>
          <a:lstStyle/>
          <a:p>
            <a:r>
              <a:rPr lang="de-DE" sz="1800" dirty="0"/>
              <a:t>Verfasste </a:t>
            </a:r>
            <a:r>
              <a:rPr lang="de-DE" sz="1800" dirty="0" err="1"/>
              <a:t>Studierendenschaft</a:t>
            </a:r>
            <a:r>
              <a:rPr lang="de-DE" sz="1800" dirty="0"/>
              <a:t> = Körperschaft des öffentlichen Rechts (</a:t>
            </a:r>
            <a:r>
              <a:rPr lang="de-DE" sz="1800" dirty="0" err="1"/>
              <a:t>KöR</a:t>
            </a:r>
            <a:r>
              <a:rPr lang="de-DE" sz="1800" dirty="0"/>
              <a:t>)</a:t>
            </a:r>
          </a:p>
          <a:p>
            <a:r>
              <a:rPr lang="de-DE" sz="1800" dirty="0"/>
              <a:t>Errichtung durch staatlichen Hoheitsakt (VS-Errichtung durch </a:t>
            </a:r>
            <a:r>
              <a:rPr lang="de-DE" sz="1800" dirty="0" err="1"/>
              <a:t>VerfStudG</a:t>
            </a:r>
            <a:r>
              <a:rPr lang="de-DE" sz="1800" dirty="0"/>
              <a:t> vom 10. Juli 2012, </a:t>
            </a:r>
            <a:r>
              <a:rPr lang="de-DE" sz="1800" dirty="0" err="1"/>
              <a:t>GBl</a:t>
            </a:r>
            <a:r>
              <a:rPr lang="de-DE" sz="1800" dirty="0"/>
              <a:t>. S. 457 ff.)</a:t>
            </a:r>
          </a:p>
          <a:p>
            <a:r>
              <a:rPr lang="de-DE" sz="1800" dirty="0" err="1"/>
              <a:t>KöR</a:t>
            </a:r>
            <a:r>
              <a:rPr lang="de-DE" sz="1800" dirty="0"/>
              <a:t> ist Bestandteil der staatlichen Verwaltung, d.h., sie ist an Recht, das die Verwaltung bindet, </a:t>
            </a:r>
            <a:r>
              <a:rPr lang="de-DE" sz="1800" dirty="0" err="1"/>
              <a:t>grds</a:t>
            </a:r>
            <a:r>
              <a:rPr lang="de-DE" sz="1800" dirty="0"/>
              <a:t>. gebunden</a:t>
            </a:r>
          </a:p>
          <a:p>
            <a:pPr lvl="1"/>
            <a:r>
              <a:rPr lang="de-DE" sz="1800" dirty="0"/>
              <a:t>Vor allem die Landeshaushaltsordnung </a:t>
            </a:r>
            <a:r>
              <a:rPr lang="de-DE" sz="1800" dirty="0">
                <a:solidFill>
                  <a:srgbClr val="FF0000"/>
                </a:solidFill>
              </a:rPr>
              <a:t>(LHO) </a:t>
            </a:r>
            <a:r>
              <a:rPr lang="de-DE" sz="1800" dirty="0"/>
              <a:t>und den sich daraus ergebenden Bestimmungen</a:t>
            </a:r>
          </a:p>
          <a:p>
            <a:pPr lvl="1"/>
            <a:r>
              <a:rPr lang="de-DE" sz="1800" dirty="0"/>
              <a:t>Weitere Beispiele sind u.a. das Landesreisekostengesetz </a:t>
            </a:r>
            <a:r>
              <a:rPr lang="de-DE" sz="1800" dirty="0">
                <a:solidFill>
                  <a:srgbClr val="FF0000"/>
                </a:solidFill>
              </a:rPr>
              <a:t>(LRKG) </a:t>
            </a:r>
            <a:r>
              <a:rPr lang="de-DE" sz="1800" dirty="0"/>
              <a:t>oder seit 2015 auch das Qualitätssicherungsgesetz und die zugehörige Verwaltungsvorschrift (QSM-Verteilung!)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258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de-DE" dirty="0"/>
              <a:t>Rechtliche Rahmenbedingungen unseres Finanzsystems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65AA8A-52D6-514F-BC2D-D3651CEA68B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103165" y="4293648"/>
            <a:ext cx="1880640" cy="541440"/>
          </a:xfrm>
          <a:prstGeom prst="rect">
            <a:avLst/>
          </a:prstGeom>
          <a:ln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35F1C-915F-5545-BB6A-D1278BC34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22590"/>
            <a:ext cx="7469257" cy="3135349"/>
          </a:xfrm>
        </p:spPr>
        <p:txBody>
          <a:bodyPr/>
          <a:lstStyle/>
          <a:p>
            <a:r>
              <a:rPr lang="de-DE" sz="1600" dirty="0"/>
              <a:t>Daraus ergeben sich viele Prinzipien und Grundsätze, die bei der Umgang mit unseren Geldern zu beachten sind</a:t>
            </a:r>
          </a:p>
          <a:p>
            <a:pPr lvl="1"/>
            <a:r>
              <a:rPr lang="de-DE" sz="1600" dirty="0"/>
              <a:t>Ausgaben dürfen nur für die Zwecke abgerechnet werden, die im Haushaltsplan veranschlagt sind </a:t>
            </a:r>
            <a:r>
              <a:rPr lang="de-DE" sz="1600" dirty="0">
                <a:solidFill>
                  <a:srgbClr val="FF0000"/>
                </a:solidFill>
              </a:rPr>
              <a:t>(Sachliche Bindung)</a:t>
            </a:r>
            <a:br>
              <a:rPr lang="de-DE" sz="1600" dirty="0"/>
            </a:br>
            <a:r>
              <a:rPr lang="de-DE" sz="1600" dirty="0">
                <a:solidFill>
                  <a:srgbClr val="FF0000"/>
                </a:solidFill>
                <a:sym typeface="Wingdings" panose="05000000000000000000" pitchFamily="2" charset="2"/>
              </a:rPr>
              <a:t> Budgetplan + Protokolle</a:t>
            </a:r>
            <a:endParaRPr lang="de-DE" sz="1600" dirty="0">
              <a:solidFill>
                <a:srgbClr val="FF0000"/>
              </a:solidFill>
            </a:endParaRPr>
          </a:p>
          <a:p>
            <a:pPr lvl="1"/>
            <a:r>
              <a:rPr lang="de-DE" sz="1600" dirty="0"/>
              <a:t>Eine Aufrechnung (Verrechnung) von Einnahmen und Ausgaben ist nicht zulässig </a:t>
            </a:r>
            <a:r>
              <a:rPr lang="de-DE" sz="1600" dirty="0">
                <a:solidFill>
                  <a:srgbClr val="FF0000"/>
                </a:solidFill>
              </a:rPr>
              <a:t>(Bruttoprinzip) </a:t>
            </a:r>
            <a:br>
              <a:rPr lang="de-DE" sz="1600" dirty="0"/>
            </a:br>
            <a:r>
              <a:rPr lang="de-DE" sz="1600" dirty="0">
                <a:solidFill>
                  <a:srgbClr val="FF0000"/>
                </a:solidFill>
                <a:sym typeface="Wingdings" panose="05000000000000000000" pitchFamily="2" charset="2"/>
              </a:rPr>
              <a:t> Abrechnung von Veranstaltungen </a:t>
            </a:r>
          </a:p>
          <a:p>
            <a:pPr lvl="1"/>
            <a:r>
              <a:rPr lang="de-DE" sz="1600" dirty="0"/>
              <a:t>Minimalprinzip (möglichst wenig Aufwand um ein Ziel zu erreichen) + Maximalprinzip (mit den verfügbaren Mitteln möglichst viel erreichen) =&gt; </a:t>
            </a:r>
            <a:r>
              <a:rPr lang="de-DE" sz="1600" dirty="0">
                <a:solidFill>
                  <a:srgbClr val="FF0000"/>
                </a:solidFill>
              </a:rPr>
              <a:t>Wirtschaftlichkeitsprinzip</a:t>
            </a:r>
            <a:r>
              <a:rPr lang="de-DE" sz="1600" dirty="0"/>
              <a:t> </a:t>
            </a:r>
            <a:br>
              <a:rPr lang="de-DE" sz="1600" dirty="0"/>
            </a:br>
            <a:r>
              <a:rPr lang="de-DE" sz="1600" dirty="0">
                <a:solidFill>
                  <a:srgbClr val="FF0000"/>
                </a:solidFill>
                <a:sym typeface="Wingdings" panose="05000000000000000000" pitchFamily="2" charset="2"/>
              </a:rPr>
              <a:t> Vergleichsangebote </a:t>
            </a:r>
          </a:p>
          <a:p>
            <a:pPr lvl="1"/>
            <a:r>
              <a:rPr lang="de-DE" sz="1600" dirty="0">
                <a:sym typeface="Wingdings" panose="05000000000000000000" pitchFamily="2" charset="2"/>
              </a:rPr>
              <a:t>Weitere Grundsätze sind z.B. </a:t>
            </a:r>
            <a:r>
              <a:rPr lang="de-DE" sz="1600" dirty="0">
                <a:solidFill>
                  <a:srgbClr val="FF0000"/>
                </a:solidFill>
                <a:sym typeface="Wingdings" panose="05000000000000000000" pitchFamily="2" charset="2"/>
              </a:rPr>
              <a:t>Öffentlichkeit</a:t>
            </a:r>
            <a:r>
              <a:rPr lang="de-DE" sz="1600" dirty="0">
                <a:sym typeface="Wingdings" panose="05000000000000000000" pitchFamily="2" charset="2"/>
              </a:rPr>
              <a:t> (Budgetpläne und Haushaltsrechnung müssen öffentlich sein) oder </a:t>
            </a:r>
            <a:r>
              <a:rPr lang="de-DE" sz="1600" dirty="0">
                <a:solidFill>
                  <a:srgbClr val="FF0000"/>
                </a:solidFill>
                <a:sym typeface="Wingdings" panose="05000000000000000000" pitchFamily="2" charset="2"/>
              </a:rPr>
              <a:t>Vollständigkeit </a:t>
            </a:r>
            <a:r>
              <a:rPr lang="de-DE" sz="1600" dirty="0">
                <a:sym typeface="Wingdings" panose="05000000000000000000" pitchFamily="2" charset="2"/>
              </a:rPr>
              <a:t>oder das Vier-Augen-Prinzip bei Zahlungsanordnungen</a:t>
            </a: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68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de-DE" dirty="0"/>
              <a:t>Rechtliche Rahmenbedingungen unseres Finanzsystems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65AA8A-52D6-514F-BC2D-D3651CEA68B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103165" y="4293648"/>
            <a:ext cx="1880640" cy="541440"/>
          </a:xfrm>
          <a:prstGeom prst="rect">
            <a:avLst/>
          </a:prstGeom>
          <a:ln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35F1C-915F-5545-BB6A-D1278BC34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371" y="1004075"/>
            <a:ext cx="7469257" cy="3135349"/>
          </a:xfrm>
        </p:spPr>
        <p:txBody>
          <a:bodyPr/>
          <a:lstStyle/>
          <a:p>
            <a:r>
              <a:rPr lang="de-DE" sz="2000" dirty="0">
                <a:solidFill>
                  <a:srgbClr val="FF0000"/>
                </a:solidFill>
              </a:rPr>
              <a:t>Wofür darf man Geld ausgeben? Einfache Antwort: Für unsere „Aufgaben“ qua Gesetz. Konkret (§65, Abs. 2 LHG):</a:t>
            </a:r>
          </a:p>
          <a:p>
            <a:r>
              <a:rPr lang="de-DE" sz="2000" dirty="0"/>
              <a:t>1. die Wahrnehmung der hochschulpolitischen, fachlichen und fachübergreifenden sowie der sozialen, wirtschaftlichen und kulturellen Belange der Studierenden, =&gt; </a:t>
            </a:r>
            <a:r>
              <a:rPr lang="de-DE" sz="2000" i="1" dirty="0"/>
              <a:t>z.B. Vorträge, Kampf für bessere Studienbedingungen, Interne Feiern etc</a:t>
            </a:r>
            <a:r>
              <a:rPr lang="de-DE" sz="2000" dirty="0"/>
              <a:t>.</a:t>
            </a:r>
          </a:p>
          <a:p>
            <a:r>
              <a:rPr lang="de-DE" sz="2000" dirty="0"/>
              <a:t>2. die Mitwirkung an den Aufgaben der Hochschulen nach §§ 2 bis 7, </a:t>
            </a:r>
            <a:r>
              <a:rPr lang="de-DE" sz="2000" i="1" dirty="0"/>
              <a:t>=&gt; z.B. Kampf für bessere Prüfungsordnungen</a:t>
            </a:r>
          </a:p>
          <a:p>
            <a:r>
              <a:rPr lang="de-DE" sz="2000" dirty="0"/>
              <a:t>3. die Förderung der politischen Bildung und des staatsbürgerlichen Verantwortungsbewusstseins der Studierenden, </a:t>
            </a:r>
            <a:r>
              <a:rPr lang="de-DE" sz="2000" i="1" dirty="0"/>
              <a:t>=&gt; Selbsterklärend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338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de-DE" dirty="0"/>
              <a:t>Rechtliche Rahmenbedingungen unseres Finanzsystems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65AA8A-52D6-514F-BC2D-D3651CEA68B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103165" y="4293648"/>
            <a:ext cx="1880640" cy="541440"/>
          </a:xfrm>
          <a:prstGeom prst="rect">
            <a:avLst/>
          </a:prstGeom>
          <a:ln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35F1C-915F-5545-BB6A-D1278BC34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845" y="882533"/>
            <a:ext cx="7650309" cy="3135349"/>
          </a:xfrm>
        </p:spPr>
        <p:txBody>
          <a:bodyPr/>
          <a:lstStyle/>
          <a:p>
            <a:pPr marL="38100" indent="0">
              <a:buNone/>
            </a:pPr>
            <a:r>
              <a:rPr lang="de-DE" sz="1600" dirty="0">
                <a:solidFill>
                  <a:srgbClr val="FF0000"/>
                </a:solidFill>
              </a:rPr>
              <a:t>Wofür darf man Geld ausgeben? Einfache Antwort: Für unsere „Ausgaben“ qua Gesetz. Konkret:</a:t>
            </a:r>
          </a:p>
          <a:p>
            <a:pPr marL="38100" indent="0">
              <a:buNone/>
            </a:pPr>
            <a:r>
              <a:rPr lang="de-DE" sz="1600" dirty="0"/>
              <a:t>4. die Förderung der Chancengleichheit und den Abbau von Benachteiligungen innerhalb der </a:t>
            </a:r>
            <a:r>
              <a:rPr lang="de-DE" sz="1600" dirty="0" err="1"/>
              <a:t>Studierendenschaft</a:t>
            </a:r>
            <a:r>
              <a:rPr lang="de-DE" sz="1600" dirty="0"/>
              <a:t> </a:t>
            </a:r>
          </a:p>
          <a:p>
            <a:pPr marL="0" indent="0">
              <a:buNone/>
            </a:pPr>
            <a:r>
              <a:rPr lang="de-DE" sz="1600" i="1" dirty="0"/>
              <a:t>=&gt; Selbsterklärend</a:t>
            </a:r>
          </a:p>
          <a:p>
            <a:pPr marL="38100" indent="0">
              <a:buNone/>
            </a:pPr>
            <a:r>
              <a:rPr lang="de-DE" sz="1600" dirty="0"/>
              <a:t>5. die Förderung der Integration ausländischer Studierender, die einen Studienabschluss in Baden-Württemberg anstreben</a:t>
            </a:r>
          </a:p>
          <a:p>
            <a:pPr marL="0" indent="0">
              <a:buNone/>
            </a:pPr>
            <a:r>
              <a:rPr lang="de-DE" sz="1600" i="1" dirty="0"/>
              <a:t>=&gt; Selbsterklärend</a:t>
            </a:r>
          </a:p>
          <a:p>
            <a:pPr marL="38100" indent="0">
              <a:buNone/>
            </a:pPr>
            <a:r>
              <a:rPr lang="de-DE" sz="1600" dirty="0"/>
              <a:t>6. die Förderung der sportlichen Aktivitäten der Studierenden </a:t>
            </a:r>
            <a:r>
              <a:rPr lang="de-DE" sz="1600" i="1" dirty="0"/>
              <a:t>=&gt; z.B. „Bergheim bolzt“, </a:t>
            </a:r>
          </a:p>
          <a:p>
            <a:pPr marL="38100" indent="0">
              <a:buNone/>
            </a:pPr>
            <a:r>
              <a:rPr lang="de-DE" sz="1600" dirty="0"/>
              <a:t>7. die Pflege der überregionalen und internationalen Studierendenbeziehungen.“</a:t>
            </a:r>
          </a:p>
          <a:p>
            <a:pPr marL="0" indent="0">
              <a:buNone/>
            </a:pPr>
            <a:r>
              <a:rPr lang="de-DE" sz="1600" i="1" dirty="0"/>
              <a:t>=&gt; </a:t>
            </a:r>
            <a:r>
              <a:rPr lang="de-DE" sz="1600" i="1" dirty="0" err="1"/>
              <a:t>Bundesfachschaftentagungen</a:t>
            </a:r>
            <a:r>
              <a:rPr lang="de-DE" sz="1600" i="1" dirty="0"/>
              <a:t> und andere (über)regionale Treffen eures Fachs (oder gesamter </a:t>
            </a:r>
            <a:r>
              <a:rPr lang="de-DE" sz="1600" i="1" dirty="0" err="1"/>
              <a:t>Studierendenschaften</a:t>
            </a:r>
            <a:r>
              <a:rPr lang="de-DE" sz="1600" i="1" dirty="0"/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575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de-DE" dirty="0"/>
              <a:t>Rechtliche Rahmenbedingungen unseres Finanzsystems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65AA8A-52D6-514F-BC2D-D3651CEA68B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103165" y="4293648"/>
            <a:ext cx="1880640" cy="541440"/>
          </a:xfrm>
          <a:prstGeom prst="rect">
            <a:avLst/>
          </a:prstGeom>
          <a:ln>
            <a:noFill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35F1C-915F-5545-BB6A-D1278BC34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091737"/>
            <a:ext cx="7650309" cy="3135349"/>
          </a:xfrm>
        </p:spPr>
        <p:txBody>
          <a:bodyPr/>
          <a:lstStyle/>
          <a:p>
            <a:pPr marL="38100" indent="0">
              <a:buNone/>
            </a:pPr>
            <a:r>
              <a:rPr lang="de-DE" sz="2000" dirty="0">
                <a:solidFill>
                  <a:srgbClr val="FF0000"/>
                </a:solidFill>
              </a:rPr>
              <a:t>Wer darf Finanzbeschlüsse treffen?</a:t>
            </a:r>
          </a:p>
          <a:p>
            <a:pPr marL="38100" indent="0">
              <a:buNone/>
            </a:pPr>
            <a:r>
              <a:rPr lang="de-DE" sz="2000" dirty="0"/>
              <a:t>Das regeln Organisationssatzung und Finanzordnung</a:t>
            </a:r>
          </a:p>
          <a:p>
            <a:pPr marL="38100" indent="0">
              <a:buNone/>
            </a:pPr>
            <a:r>
              <a:rPr lang="de-DE" sz="2000" dirty="0"/>
              <a:t>Gesetz schreibt Vorhandensein von Legislativorgan (</a:t>
            </a:r>
            <a:r>
              <a:rPr lang="de-DE" sz="2000" dirty="0" err="1"/>
              <a:t>StuRa</a:t>
            </a:r>
            <a:r>
              <a:rPr lang="de-DE" sz="2000" dirty="0"/>
              <a:t>) und Exekutivorgan (</a:t>
            </a:r>
            <a:r>
              <a:rPr lang="de-DE" sz="2000" dirty="0" err="1"/>
              <a:t>Refkonf</a:t>
            </a:r>
            <a:r>
              <a:rPr lang="de-DE" sz="2000" dirty="0"/>
              <a:t>) vor, Rest wird autonom von VS geregelt </a:t>
            </a:r>
          </a:p>
          <a:p>
            <a:pPr marL="38100" indent="0">
              <a:buNone/>
            </a:pPr>
            <a:r>
              <a:rPr lang="de-DE" sz="2000" dirty="0"/>
              <a:t>= Finanzbeschlüsse dürfen getroffen werden von:</a:t>
            </a:r>
          </a:p>
          <a:p>
            <a:pPr marL="533400" lvl="1" indent="0">
              <a:buNone/>
            </a:pPr>
            <a:r>
              <a:rPr lang="de-DE" sz="2000" dirty="0"/>
              <a:t>Zentral: </a:t>
            </a:r>
            <a:r>
              <a:rPr lang="de-DE" sz="2000" dirty="0" err="1"/>
              <a:t>StuRa</a:t>
            </a:r>
            <a:r>
              <a:rPr lang="de-DE" sz="2000" dirty="0"/>
              <a:t>, </a:t>
            </a:r>
            <a:r>
              <a:rPr lang="de-DE" sz="2000" dirty="0" err="1"/>
              <a:t>Refkonf</a:t>
            </a:r>
            <a:r>
              <a:rPr lang="de-DE" sz="2000" dirty="0"/>
              <a:t>, Referate (nicht Referent*innen!), Wahlausschuss, Sitzungsleitung, Schlichtungskommission</a:t>
            </a:r>
          </a:p>
          <a:p>
            <a:pPr marL="533400" lvl="1" indent="0">
              <a:buNone/>
            </a:pPr>
            <a:r>
              <a:rPr lang="de-DE" sz="2000" dirty="0"/>
              <a:t>Dezentral: </a:t>
            </a:r>
            <a:r>
              <a:rPr lang="de-DE" sz="2000" dirty="0" err="1"/>
              <a:t>Fachschaftsräte</a:t>
            </a:r>
            <a:r>
              <a:rPr lang="de-DE" sz="2000" dirty="0"/>
              <a:t> ggfls. auf Vorschlag der FS-VV (nicht die Vollversammlung alleine!)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153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de-DE" dirty="0"/>
              <a:t>Rechtliche Rahmenbedingungen unseres Finanzsystems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65AA8A-52D6-514F-BC2D-D3651CEA68B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103165" y="4293648"/>
            <a:ext cx="1880640" cy="541440"/>
          </a:xfrm>
          <a:prstGeom prst="rect">
            <a:avLst/>
          </a:prstGeom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201DF-104F-2D46-BB53-41C08649BB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dirty="0">
                <a:solidFill>
                  <a:srgbClr val="FF0000"/>
                </a:solidFill>
              </a:rPr>
              <a:t>Warum ein Budgetplan?</a:t>
            </a:r>
          </a:p>
          <a:p>
            <a:r>
              <a:rPr lang="de-DE" sz="2000" dirty="0"/>
              <a:t>Dient der Nachvollziehbarkeit und Transparenz eurer geplanten Ausgaben und eurer eigenen Planung</a:t>
            </a:r>
          </a:p>
          <a:p>
            <a:r>
              <a:rPr lang="de-DE" sz="2000" dirty="0"/>
              <a:t>Wichtig für Einhaltung des Sparsamkeitsprinzips, wer längerfristig plant, hat weniger Kosten</a:t>
            </a:r>
          </a:p>
          <a:p>
            <a:r>
              <a:rPr lang="de-DE" sz="2000" dirty="0"/>
              <a:t>Stellt Einnahmen und Ausgaben gegenüber</a:t>
            </a:r>
          </a:p>
          <a:p>
            <a:r>
              <a:rPr lang="de-DE" sz="2000" dirty="0"/>
              <a:t>Ordnet bestimmte Ausgaben bestimmten Posten zu (Sachliche Bindung), z.B. Büromaterial, Reisekosten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836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de-DE" dirty="0"/>
              <a:t>Rechtliche Rahmenbedingungen unseres Finanzsystems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65AA8A-52D6-514F-BC2D-D3651CEA68B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103165" y="4293648"/>
            <a:ext cx="1880640" cy="541440"/>
          </a:xfrm>
          <a:prstGeom prst="rect">
            <a:avLst/>
          </a:prstGeom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FC1A9-5532-1E49-A818-7EBC86741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9370" y="1025175"/>
            <a:ext cx="7581900" cy="3648300"/>
          </a:xfrm>
        </p:spPr>
        <p:txBody>
          <a:bodyPr/>
          <a:lstStyle/>
          <a:p>
            <a:r>
              <a:rPr lang="de-DE" sz="2000" dirty="0">
                <a:solidFill>
                  <a:srgbClr val="FF0000"/>
                </a:solidFill>
              </a:rPr>
              <a:t>Was muss beim Beschluss beachtet werden?</a:t>
            </a:r>
          </a:p>
          <a:p>
            <a:r>
              <a:rPr lang="de-DE" sz="2000" dirty="0"/>
              <a:t>Gremium muss beschlussfähig sein (Anzahl der Anwesenden)</a:t>
            </a:r>
          </a:p>
          <a:p>
            <a:r>
              <a:rPr lang="de-DE" sz="2000" dirty="0"/>
              <a:t>Im Protokoll </a:t>
            </a:r>
            <a:r>
              <a:rPr lang="de-DE" sz="2000" b="1" dirty="0"/>
              <a:t>muss</a:t>
            </a:r>
            <a:r>
              <a:rPr lang="de-DE" sz="2000" dirty="0"/>
              <a:t> auftauchen:</a:t>
            </a:r>
          </a:p>
          <a:p>
            <a:pPr lvl="1"/>
            <a:r>
              <a:rPr lang="de-DE" sz="2000" dirty="0"/>
              <a:t>Richtiger Name des Gremiums und Sitzungsdatum  (Zulässigkeit, Fristwahrung)</a:t>
            </a:r>
          </a:p>
          <a:p>
            <a:pPr lvl="1"/>
            <a:r>
              <a:rPr lang="de-DE" sz="2000" dirty="0"/>
              <a:t>Eindeutiges Abstimmungsergebnis (Zulässigkeit)</a:t>
            </a:r>
          </a:p>
          <a:p>
            <a:pPr lvl="1"/>
            <a:r>
              <a:rPr lang="de-DE" sz="2000" dirty="0"/>
              <a:t>Welche Ausgabe wurde beschlossen und warum? (Zulässigkeit)</a:t>
            </a:r>
          </a:p>
          <a:p>
            <a:pPr lvl="1"/>
            <a:r>
              <a:rPr lang="de-DE" sz="2000" dirty="0"/>
              <a:t>Über welchen Posten soll diese Ausgabe abgerechnet werden? (Sachliche Bindung</a:t>
            </a:r>
            <a:r>
              <a:rPr lang="de-DE" dirty="0"/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027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de-DE" dirty="0"/>
              <a:t>Rechtliche Rahmenbedingungen unseres Finanzsystems</a:t>
            </a:r>
            <a:endParaRPr dirty="0"/>
          </a:p>
        </p:txBody>
      </p:sp>
      <p:sp>
        <p:nvSpPr>
          <p:cNvPr id="141" name="Google Shape;141;p1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65AA8A-52D6-514F-BC2D-D3651CEA68B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103165" y="4293648"/>
            <a:ext cx="1880640" cy="541440"/>
          </a:xfrm>
          <a:prstGeom prst="rect">
            <a:avLst/>
          </a:prstGeom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37CB2-2131-504F-A486-AD9F3AFA5B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400" dirty="0">
                <a:solidFill>
                  <a:srgbClr val="FF0000"/>
                </a:solidFill>
              </a:rPr>
              <a:t>Wer darf Anträge stellen?</a:t>
            </a:r>
          </a:p>
          <a:p>
            <a:r>
              <a:rPr lang="de-DE" sz="2400" dirty="0"/>
              <a:t>Anträge an Gremien dürfen alle immatrikulierten Studierenden der Universität Heidelberg stellen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Ausnahme:</a:t>
            </a:r>
          </a:p>
          <a:p>
            <a:r>
              <a:rPr lang="de-DE" sz="2400" dirty="0"/>
              <a:t>Bei Überregionalen Veranstaltungen sind ggfls. externe Personen antragsberichtigt, z.B. „Bayern-Soli“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5265919"/>
      </p:ext>
    </p:extLst>
  </p:cSld>
  <p:clrMapOvr>
    <a:masterClrMapping/>
  </p:clrMapOvr>
</p:sld>
</file>

<file path=ppt/theme/theme1.xml><?xml version="1.0" encoding="utf-8"?>
<a:theme xmlns:a="http://schemas.openxmlformats.org/drawingml/2006/main" name="William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983</Words>
  <Application>Microsoft Office PowerPoint</Application>
  <PresentationFormat>Bildschirmpräsentation (16:9)</PresentationFormat>
  <Paragraphs>84</Paragraphs>
  <Slides>13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Constantine</vt:lpstr>
      <vt:lpstr>Arial</vt:lpstr>
      <vt:lpstr>Dosis</vt:lpstr>
      <vt:lpstr>Roboto</vt:lpstr>
      <vt:lpstr>William template</vt:lpstr>
      <vt:lpstr>Finanzerschulung    WiSe 21/22</vt:lpstr>
      <vt:lpstr>Rechtliche Rahmenbedingungen unseres Finanzsystems</vt:lpstr>
      <vt:lpstr>Rechtliche Rahmenbedingungen unseres Finanzsystems</vt:lpstr>
      <vt:lpstr>Rechtliche Rahmenbedingungen unseres Finanzsystems</vt:lpstr>
      <vt:lpstr>Rechtliche Rahmenbedingungen unseres Finanzsystems</vt:lpstr>
      <vt:lpstr>Rechtliche Rahmenbedingungen unseres Finanzsystems</vt:lpstr>
      <vt:lpstr>Rechtliche Rahmenbedingungen unseres Finanzsystems</vt:lpstr>
      <vt:lpstr>Rechtliche Rahmenbedingungen unseres Finanzsystems</vt:lpstr>
      <vt:lpstr>Rechtliche Rahmenbedingungen unseres Finanzsystems</vt:lpstr>
      <vt:lpstr>PowerPoint-Präsentation</vt:lpstr>
      <vt:lpstr>Zusammenfassung aller Seiten</vt:lpstr>
      <vt:lpstr>Zusammenfassung aller Dateien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FACHSCHAFT DER JAPANOLOGIE</dc:title>
  <dc:creator>kirsten</dc:creator>
  <cp:lastModifiedBy>Brutus Maximus</cp:lastModifiedBy>
  <cp:revision>30</cp:revision>
  <dcterms:modified xsi:type="dcterms:W3CDTF">2021-10-25T14:50:53Z</dcterms:modified>
</cp:coreProperties>
</file>